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92" r:id="rId2"/>
    <p:sldId id="328" r:id="rId3"/>
    <p:sldId id="336" r:id="rId4"/>
    <p:sldId id="268" r:id="rId5"/>
    <p:sldId id="270" r:id="rId6"/>
    <p:sldId id="340" r:id="rId7"/>
    <p:sldId id="273" r:id="rId8"/>
    <p:sldId id="274" r:id="rId9"/>
    <p:sldId id="333" r:id="rId10"/>
    <p:sldId id="329" r:id="rId11"/>
    <p:sldId id="334" r:id="rId12"/>
    <p:sldId id="337" r:id="rId13"/>
    <p:sldId id="335" r:id="rId14"/>
    <p:sldId id="275" r:id="rId15"/>
    <p:sldId id="293" r:id="rId16"/>
    <p:sldId id="332" r:id="rId17"/>
    <p:sldId id="342" r:id="rId18"/>
    <p:sldId id="343" r:id="rId19"/>
    <p:sldId id="257" r:id="rId20"/>
    <p:sldId id="338" r:id="rId21"/>
    <p:sldId id="258" r:id="rId22"/>
    <p:sldId id="259" r:id="rId23"/>
    <p:sldId id="260" r:id="rId24"/>
    <p:sldId id="261" r:id="rId25"/>
    <p:sldId id="262" r:id="rId26"/>
    <p:sldId id="263" r:id="rId27"/>
    <p:sldId id="265" r:id="rId28"/>
    <p:sldId id="266" r:id="rId29"/>
    <p:sldId id="327" r:id="rId30"/>
    <p:sldId id="341" r:id="rId31"/>
    <p:sldId id="330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0"/>
  </p:normalViewPr>
  <p:slideViewPr>
    <p:cSldViewPr snapToGrid="0" snapToObjects="1">
      <p:cViewPr varScale="1">
        <p:scale>
          <a:sx n="111" d="100"/>
          <a:sy n="111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1CEAF-63DC-584B-8EEB-53AC25090A4C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13AA0-37AB-8340-B810-9F42D044FB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31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3AA0-37AB-8340-B810-9F42D044FB0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22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3AA0-37AB-8340-B810-9F42D044FB0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08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vitro, GLP-1Ra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decoupling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resorption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osteoclast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resorption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vivo,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GLP-1Ra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dose: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dose (&lt; 50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nmol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/kg/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GLP-1Ra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no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bone mass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microarchitecture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dose (&gt;50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nmol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/kg/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GLP- 1Ra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trabecular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mass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3AA0-37AB-8340-B810-9F42D044FB0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6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psychiatric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gastrointesti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labyrinth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3AA0-37AB-8340-B810-9F42D044FB0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77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52DABA-7656-E64D-BE98-0E4E21854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FEC1D7-196B-F346-9624-A9CD3CAD3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F29A1C-92EF-CB4C-ABBE-7CBE79C5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7BC9BD-7C61-6D4E-825F-652145F4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E21B0F-0FEE-2347-9668-7158A443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59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A38928-BF12-7943-B479-E2F62D76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7623E0-CB96-264E-82B2-AD19FFBF4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DF314F-50DA-E347-AD02-CE0F4946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E86D8D-8BEA-E94D-82BE-7CFE99E9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29FE7A-34D8-8646-84FB-5865F5E8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10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B7BFDE5-BBF9-8347-AECA-8B7946A59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D326DA-C67D-E64D-8805-227A2B5CF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5D169-D1D3-3D42-AAA6-739E4F99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AB2FCE-B222-B44B-B4AD-6C863927A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4DF0B4-EFEE-AC47-8AD1-F4055C84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310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12/05/25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563B4-88EA-B84D-BC1C-F3159A3A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96F702-E0D6-824A-8775-ECDA0B85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9C357F-33F2-F24C-98A1-CD90F07F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E35AF-E6B7-0843-B433-747D843D1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7480A1-CA4A-B242-B35B-843AC3F3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39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016BF-CC29-C343-B354-FED58B02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EDF3BB-56A8-A44D-9F2B-895D5AE0F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41BE62-9021-6A44-996D-23AE103B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957264-2857-E242-B27A-A48D98C8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BA96BC-1FC1-6347-8C6C-FED612D0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07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9633B3-A74A-7A4A-9077-4658AE2C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CAED3C-9F17-814C-8505-36EA43772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585ACF-2EDF-EA47-AA20-C41B86EED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0B202E-D603-644D-86A9-FA0ECAC1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DF2995-CCE7-4341-81A9-400AFB50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4C712F-939A-2345-B86B-F4ABBFD5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85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C6090-E16F-2148-B7ED-57A73357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2101F3-C1FE-9842-B859-F9D1C9B9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86FA0F-D3A9-7D46-82F7-7F007F824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AA4B6AC-5CC6-F540-A954-59CF7CD5E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1F27739-DB46-0544-8CEE-AA1BAD369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DDC4BC-3362-2048-9FAB-DDDA107D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6F98F3-1801-8044-A18B-7964AC59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FEE8074-8993-2446-BCE7-B2376A79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58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611BA-5426-5942-A5A7-770AF8AC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CFF1D0-F3E9-4641-9E29-1EBAA4FE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D969C1-E761-7C43-8683-FFEACFABB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57710F-C85C-A947-8919-BAB48425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74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EF1BA6-8026-DB4A-AA46-11A2EC7C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72613DC-2487-3D4B-978A-AFE24FE3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A30659-99CB-A845-927E-C6ED83EC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94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06103-60FA-1F40-8E4E-A05FC515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E04153-B7D5-A847-909E-C97B0440D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DD549D-CB88-8843-857B-58A38018C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9AC2F1-109D-444F-9091-F6043711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629BC6-FAAB-ED43-8B1D-91C200F0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E2C969-0C55-5B44-8597-8FC0FF07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66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F98DC-E6E6-7649-AB17-5A305FFA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ACC45C9-918F-2D4A-89DF-0BACD3DD1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FC5ECC-9233-634D-BE27-391F2B1C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E598DB-DC5E-614D-AE1A-D077E9E4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49756C-88B8-1646-95F9-7CF12741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FA2347-E8E9-BA45-BCFA-D7A9B3D1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99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555CD75-FDAA-6643-91D4-670C5786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F8CD85-9308-E341-A4D2-02AE78429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E9E760-140B-5E47-BD4E-CBF0F6627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D958-3520-F040-81A7-BC555AF15AF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4AC880-5284-BA46-8A63-9B10DFA1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193D4E-C658-444A-ACB7-E35F476E4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A16A3-91EF-114D-9363-CA5E60A0DC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34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7E878E2-BEF7-0242-A667-71CDC5AE4F3C}"/>
              </a:ext>
            </a:extLst>
          </p:cNvPr>
          <p:cNvSpPr/>
          <p:nvPr/>
        </p:nvSpPr>
        <p:spPr>
          <a:xfrm>
            <a:off x="5685183" y="1290287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MONITORAGGIO DELLA TERAPIA FARMACOLOGICA </a:t>
            </a:r>
          </a:p>
          <a:p>
            <a:pPr algn="ctr">
              <a:spcAft>
                <a:spcPts val="0"/>
              </a:spcAft>
            </a:pP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Monica Nannipieri </a:t>
            </a:r>
          </a:p>
          <a:p>
            <a:pPr algn="ctr">
              <a:spcAft>
                <a:spcPts val="0"/>
              </a:spcAft>
            </a:pPr>
            <a:r>
              <a:rPr lang="it-IT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Dpt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Medicina Clinica e Sperimentale</a:t>
            </a:r>
          </a:p>
          <a:p>
            <a:pPr algn="ctr"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Università di Pisa</a:t>
            </a:r>
            <a:endParaRPr lang="it-IT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6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596A711-316C-ED4E-98F9-423CA4F08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20" y="3065399"/>
            <a:ext cx="4901467" cy="379549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9011949-CECC-F74B-A321-C1D5A1439731}"/>
              </a:ext>
            </a:extLst>
          </p:cNvPr>
          <p:cNvSpPr/>
          <p:nvPr/>
        </p:nvSpPr>
        <p:spPr>
          <a:xfrm>
            <a:off x="10031080" y="6529392"/>
            <a:ext cx="20265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/>
              <a:t>Locatelli JC, </a:t>
            </a:r>
            <a:r>
              <a:rPr lang="it-IT" sz="1100" dirty="0" err="1"/>
              <a:t>Diabetes</a:t>
            </a:r>
            <a:r>
              <a:rPr lang="it-IT" sz="1100" dirty="0"/>
              <a:t> Care 2024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0B083AB-CA0D-B24C-98F2-748BEF0CB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50" y="361499"/>
            <a:ext cx="6119381" cy="251619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81B887D-008B-9047-9FB6-5842A2EAA2AE}"/>
              </a:ext>
            </a:extLst>
          </p:cNvPr>
          <p:cNvSpPr/>
          <p:nvPr/>
        </p:nvSpPr>
        <p:spPr>
          <a:xfrm>
            <a:off x="914401" y="93220"/>
            <a:ext cx="11143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211E1E"/>
                </a:solidFill>
              </a:rPr>
              <a:t>Incretin-Based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Weight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Loss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Pharmacotherapy</a:t>
            </a:r>
            <a:r>
              <a:rPr lang="it-IT" b="1" dirty="0">
                <a:solidFill>
                  <a:srgbClr val="211E1E"/>
                </a:solidFill>
              </a:rPr>
              <a:t>: Can </a:t>
            </a:r>
            <a:r>
              <a:rPr lang="it-IT" b="1" dirty="0" err="1">
                <a:solidFill>
                  <a:srgbClr val="211E1E"/>
                </a:solidFill>
              </a:rPr>
              <a:t>Resistance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Exercise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Optimize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Changes</a:t>
            </a:r>
            <a:r>
              <a:rPr lang="it-IT" b="1" dirty="0">
                <a:solidFill>
                  <a:srgbClr val="211E1E"/>
                </a:solidFill>
              </a:rPr>
              <a:t> in Body </a:t>
            </a:r>
            <a:r>
              <a:rPr lang="it-IT" b="1" dirty="0" err="1">
                <a:solidFill>
                  <a:srgbClr val="211E1E"/>
                </a:solidFill>
              </a:rPr>
              <a:t>Composition</a:t>
            </a:r>
            <a:r>
              <a:rPr lang="it-IT" b="1" dirty="0">
                <a:solidFill>
                  <a:srgbClr val="211E1E"/>
                </a:solidFill>
              </a:rPr>
              <a:t>? </a:t>
            </a:r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2061B56-E954-6F48-B2D2-792DDD769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533" y="361498"/>
            <a:ext cx="4901467" cy="3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2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F45EBB-BC3A-3745-AECC-A82D28ED2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5" y="1697008"/>
            <a:ext cx="12019659" cy="393516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03257D-C0E3-7544-BFAA-5089EE30BD2F}"/>
              </a:ext>
            </a:extLst>
          </p:cNvPr>
          <p:cNvSpPr/>
          <p:nvPr/>
        </p:nvSpPr>
        <p:spPr>
          <a:xfrm>
            <a:off x="573969" y="181186"/>
            <a:ext cx="10709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/>
              <a:t>The impact of </a:t>
            </a:r>
            <a:r>
              <a:rPr lang="it-IT" sz="2400" b="1" dirty="0" err="1"/>
              <a:t>significant</a:t>
            </a:r>
            <a:r>
              <a:rPr lang="it-IT" sz="2400" b="1" dirty="0"/>
              <a:t> </a:t>
            </a:r>
            <a:r>
              <a:rPr lang="it-IT" sz="2400" b="1" dirty="0" err="1"/>
              <a:t>weight</a:t>
            </a:r>
            <a:r>
              <a:rPr lang="it-IT" sz="2400" b="1" dirty="0"/>
              <a:t> </a:t>
            </a:r>
            <a:r>
              <a:rPr lang="it-IT" sz="2400" b="1" dirty="0" err="1"/>
              <a:t>reduction</a:t>
            </a:r>
            <a:r>
              <a:rPr lang="it-IT" sz="2400" b="1" dirty="0"/>
              <a:t> </a:t>
            </a:r>
            <a:r>
              <a:rPr lang="it-IT" sz="2400" b="1" dirty="0" err="1"/>
              <a:t>achieved</a:t>
            </a:r>
            <a:r>
              <a:rPr lang="it-IT" sz="2400" b="1" dirty="0"/>
              <a:t> by </a:t>
            </a:r>
            <a:r>
              <a:rPr lang="it-IT" sz="2400" b="1" dirty="0" err="1"/>
              <a:t>incretin-based</a:t>
            </a:r>
            <a:r>
              <a:rPr lang="it-IT" sz="2400" b="1" dirty="0"/>
              <a:t> anti-</a:t>
            </a:r>
            <a:r>
              <a:rPr lang="it-IT" sz="2400" b="1" dirty="0" err="1"/>
              <a:t>obesity</a:t>
            </a:r>
            <a:r>
              <a:rPr lang="it-IT" sz="2400" b="1" dirty="0"/>
              <a:t> </a:t>
            </a:r>
          </a:p>
          <a:p>
            <a:pPr algn="ctr"/>
            <a:r>
              <a:rPr lang="it-IT" sz="2400" b="1" dirty="0" err="1"/>
              <a:t>medications</a:t>
            </a:r>
            <a:endParaRPr lang="it-IT" sz="2400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A71C4E9-2AB3-8048-A106-A29C0F2692EC}"/>
              </a:ext>
            </a:extLst>
          </p:cNvPr>
          <p:cNvSpPr/>
          <p:nvPr/>
        </p:nvSpPr>
        <p:spPr>
          <a:xfrm>
            <a:off x="9989177" y="6422287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i="1" dirty="0" err="1">
                <a:latin typeface="CharisSIL"/>
              </a:rPr>
              <a:t>Stefanakis</a:t>
            </a:r>
            <a:r>
              <a:rPr lang="it-IT" sz="800" i="1" dirty="0">
                <a:latin typeface="CharisSIL"/>
              </a:rPr>
              <a:t> K, </a:t>
            </a:r>
            <a:r>
              <a:rPr lang="it-IT" sz="800" i="1" dirty="0" err="1">
                <a:latin typeface="CharisSIL"/>
              </a:rPr>
              <a:t>Metabolism</a:t>
            </a:r>
            <a:r>
              <a:rPr lang="it-IT" sz="800" i="1" dirty="0">
                <a:latin typeface="CharisSIL"/>
              </a:rPr>
              <a:t> 161 (2024)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8093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79522CF-C0CF-ED48-B14B-03C5F3136D01}"/>
              </a:ext>
            </a:extLst>
          </p:cNvPr>
          <p:cNvSpPr/>
          <p:nvPr/>
        </p:nvSpPr>
        <p:spPr>
          <a:xfrm>
            <a:off x="344556" y="6473279"/>
            <a:ext cx="91572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AMDR, </a:t>
            </a:r>
            <a:r>
              <a:rPr lang="it-IT" sz="1200" dirty="0" err="1"/>
              <a:t>acceptable</a:t>
            </a:r>
            <a:r>
              <a:rPr lang="it-IT" sz="1200" dirty="0"/>
              <a:t> </a:t>
            </a:r>
            <a:r>
              <a:rPr lang="it-IT" sz="1200" dirty="0" err="1"/>
              <a:t>macronutrient</a:t>
            </a:r>
            <a:r>
              <a:rPr lang="it-IT" sz="1200" dirty="0"/>
              <a:t> </a:t>
            </a:r>
            <a:r>
              <a:rPr lang="it-IT" sz="1200" dirty="0" err="1"/>
              <a:t>distribution</a:t>
            </a:r>
            <a:r>
              <a:rPr lang="it-IT" sz="1200" dirty="0"/>
              <a:t> </a:t>
            </a:r>
            <a:r>
              <a:rPr lang="it-IT" sz="1200" dirty="0" err="1"/>
              <a:t>range</a:t>
            </a:r>
            <a:r>
              <a:rPr lang="it-IT" sz="1200" dirty="0"/>
              <a:t>; AOM, </a:t>
            </a:r>
            <a:r>
              <a:rPr lang="it-IT" sz="1200" dirty="0" err="1"/>
              <a:t>antiobesity</a:t>
            </a:r>
            <a:r>
              <a:rPr lang="it-IT" sz="1200" dirty="0"/>
              <a:t> </a:t>
            </a:r>
            <a:r>
              <a:rPr lang="it-IT" sz="1200" dirty="0" err="1"/>
              <a:t>medication</a:t>
            </a:r>
            <a:r>
              <a:rPr lang="it-IT" sz="1200" dirty="0"/>
              <a:t>; BW, body </a:t>
            </a:r>
            <a:r>
              <a:rPr lang="it-IT" sz="1200" dirty="0" err="1"/>
              <a:t>weight</a:t>
            </a:r>
            <a:r>
              <a:rPr lang="it-IT" sz="1200" dirty="0"/>
              <a:t>; GI, </a:t>
            </a:r>
            <a:r>
              <a:rPr lang="it-IT" sz="1200" dirty="0" err="1"/>
              <a:t>gastrointestinal</a:t>
            </a:r>
            <a:r>
              <a:rPr lang="it-IT" sz="1200" dirty="0"/>
              <a:t>; OTC, over-the-</a:t>
            </a:r>
            <a:r>
              <a:rPr lang="it-IT" sz="1200" dirty="0" err="1"/>
              <a:t>counter</a:t>
            </a:r>
            <a:r>
              <a:rPr lang="it-IT" sz="1200" dirty="0"/>
              <a:t>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75CB668-01AD-3A45-9D41-9020D5AB179F}"/>
              </a:ext>
            </a:extLst>
          </p:cNvPr>
          <p:cNvSpPr/>
          <p:nvPr/>
        </p:nvSpPr>
        <p:spPr>
          <a:xfrm>
            <a:off x="344556" y="0"/>
            <a:ext cx="11648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/>
              <a:t>Approach</a:t>
            </a:r>
            <a:r>
              <a:rPr lang="it-IT" sz="2400" b="1" dirty="0"/>
              <a:t> to </a:t>
            </a:r>
            <a:r>
              <a:rPr lang="it-IT" sz="2400" b="1" dirty="0" err="1"/>
              <a:t>patients</a:t>
            </a:r>
            <a:r>
              <a:rPr lang="it-IT" sz="2400" b="1" dirty="0"/>
              <a:t> with </a:t>
            </a:r>
            <a:r>
              <a:rPr lang="it-IT" sz="2400" b="1" dirty="0" err="1"/>
              <a:t>obesity</a:t>
            </a:r>
            <a:r>
              <a:rPr lang="it-IT" sz="2400" b="1" dirty="0"/>
              <a:t>, </a:t>
            </a:r>
            <a:r>
              <a:rPr lang="it-IT" sz="2400" b="1" dirty="0" err="1"/>
              <a:t>nutritional</a:t>
            </a:r>
            <a:r>
              <a:rPr lang="it-IT" sz="2400" b="1" dirty="0"/>
              <a:t> </a:t>
            </a:r>
            <a:r>
              <a:rPr lang="it-IT" sz="2400" b="1" dirty="0" err="1"/>
              <a:t>considerations</a:t>
            </a:r>
            <a:r>
              <a:rPr lang="it-IT" sz="2400" b="1" dirty="0"/>
              <a:t> </a:t>
            </a:r>
            <a:r>
              <a:rPr lang="it-IT" sz="2400" b="1" dirty="0" err="1"/>
              <a:t>during</a:t>
            </a:r>
            <a:r>
              <a:rPr lang="it-IT" sz="2400" b="1" dirty="0"/>
              <a:t> AOM </a:t>
            </a:r>
            <a:r>
              <a:rPr lang="it-IT" sz="2400" b="1" dirty="0" err="1"/>
              <a:t>therapy</a:t>
            </a:r>
            <a:r>
              <a:rPr lang="it-IT" sz="2400" b="1" dirty="0"/>
              <a:t>, and </a:t>
            </a:r>
            <a:r>
              <a:rPr lang="it-IT" sz="2400" b="1" dirty="0" err="1"/>
              <a:t>identification</a:t>
            </a:r>
            <a:r>
              <a:rPr lang="it-IT" sz="2400" b="1" dirty="0"/>
              <a:t> of </a:t>
            </a:r>
            <a:r>
              <a:rPr lang="it-IT" sz="2400" b="1" dirty="0" err="1"/>
              <a:t>patients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risk</a:t>
            </a:r>
            <a:r>
              <a:rPr lang="it-IT" sz="2400" b="1" dirty="0"/>
              <a:t> of </a:t>
            </a:r>
            <a:r>
              <a:rPr lang="it-IT" sz="2400" b="1" dirty="0" err="1"/>
              <a:t>malnutrition</a:t>
            </a:r>
            <a:r>
              <a:rPr lang="it-IT" sz="2400" b="1" dirty="0"/>
              <a:t> </a:t>
            </a:r>
            <a:r>
              <a:rPr lang="it-IT" sz="2400" b="1" dirty="0" err="1"/>
              <a:t>prior</a:t>
            </a:r>
            <a:r>
              <a:rPr lang="it-IT" sz="2400" b="1" dirty="0"/>
              <a:t> to </a:t>
            </a:r>
            <a:r>
              <a:rPr lang="it-IT" sz="2400" b="1" dirty="0" err="1"/>
              <a:t>initiation</a:t>
            </a:r>
            <a:r>
              <a:rPr lang="it-IT" sz="2400" b="1" dirty="0"/>
              <a:t> of </a:t>
            </a:r>
            <a:r>
              <a:rPr lang="it-IT" sz="2400" b="1" dirty="0" err="1"/>
              <a:t>AOMs</a:t>
            </a:r>
            <a:r>
              <a:rPr lang="it-IT" sz="2400" b="1" dirty="0"/>
              <a:t>.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D546132-8388-DA48-9B0C-1BF16823FB87}"/>
              </a:ext>
            </a:extLst>
          </p:cNvPr>
          <p:cNvSpPr/>
          <p:nvPr/>
        </p:nvSpPr>
        <p:spPr>
          <a:xfrm>
            <a:off x="10138014" y="6642556"/>
            <a:ext cx="19479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latin typeface="AdvTTeb5f0e55.I"/>
              </a:rPr>
              <a:t>Almandoz</a:t>
            </a:r>
            <a:r>
              <a:rPr lang="it-IT" sz="800" dirty="0">
                <a:latin typeface="AdvTTeb5f0e55.I"/>
              </a:rPr>
              <a:t> JP, </a:t>
            </a:r>
            <a:r>
              <a:rPr lang="it-IT" sz="800" dirty="0" err="1">
                <a:latin typeface="AdvTTeb5f0e55.I"/>
              </a:rPr>
              <a:t>Obesity</a:t>
            </a:r>
            <a:r>
              <a:rPr lang="it-IT" sz="800" dirty="0">
                <a:latin typeface="AdvTTeb5f0e55.I"/>
              </a:rPr>
              <a:t> (Silver Spring). </a:t>
            </a:r>
            <a:r>
              <a:rPr lang="it-IT" sz="800" dirty="0">
                <a:latin typeface="AdvTTa9c1b374"/>
              </a:rPr>
              <a:t>2024 </a:t>
            </a:r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4FD3BA4-DC9E-8C45-ACC5-A1DF192195A0}"/>
              </a:ext>
            </a:extLst>
          </p:cNvPr>
          <p:cNvGrpSpPr/>
          <p:nvPr/>
        </p:nvGrpSpPr>
        <p:grpSpPr>
          <a:xfrm>
            <a:off x="241852" y="1081304"/>
            <a:ext cx="11751365" cy="5310944"/>
            <a:chOff x="241852" y="1081304"/>
            <a:chExt cx="11751365" cy="531094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3181A78-BFC7-9A40-8F23-68DC919C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52" y="1081304"/>
              <a:ext cx="11751365" cy="5310944"/>
            </a:xfrm>
            <a:prstGeom prst="rect">
              <a:avLst/>
            </a:prstGeom>
          </p:spPr>
        </p:pic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6304CA0A-97D1-2940-A91E-EE6FCB4C1333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22" y="4227444"/>
              <a:ext cx="137822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027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7FB32B6-1F3A-B240-AEC7-DF16B7E15463}"/>
              </a:ext>
            </a:extLst>
          </p:cNvPr>
          <p:cNvSpPr/>
          <p:nvPr/>
        </p:nvSpPr>
        <p:spPr>
          <a:xfrm>
            <a:off x="9304209" y="6439575"/>
            <a:ext cx="27045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/>
              <a:t>Wadden</a:t>
            </a:r>
            <a:r>
              <a:rPr lang="it-IT" sz="1100" dirty="0"/>
              <a:t> TA, </a:t>
            </a:r>
            <a:r>
              <a:rPr lang="it-IT" sz="1100" dirty="0" err="1"/>
              <a:t>Current</a:t>
            </a:r>
            <a:r>
              <a:rPr lang="it-IT" sz="1100" dirty="0"/>
              <a:t> </a:t>
            </a:r>
            <a:r>
              <a:rPr lang="it-IT" sz="1100" dirty="0" err="1"/>
              <a:t>Obesity</a:t>
            </a:r>
            <a:r>
              <a:rPr lang="it-IT" sz="1100" dirty="0"/>
              <a:t> Reports 2023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7B8D0F3-B761-1C46-9006-8EDBB506531D}"/>
              </a:ext>
            </a:extLst>
          </p:cNvPr>
          <p:cNvSpPr/>
          <p:nvPr/>
        </p:nvSpPr>
        <p:spPr>
          <a:xfrm>
            <a:off x="134232" y="0"/>
            <a:ext cx="11637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Lifestyle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modification</a:t>
            </a:r>
            <a:r>
              <a:rPr lang="it-IT" sz="2400" b="1" dirty="0">
                <a:solidFill>
                  <a:srgbClr val="FF0000"/>
                </a:solidFill>
              </a:rPr>
              <a:t> for </a:t>
            </a:r>
            <a:r>
              <a:rPr lang="it-IT" sz="2400" b="1" dirty="0" err="1">
                <a:solidFill>
                  <a:srgbClr val="FF0000"/>
                </a:solidFill>
              </a:rPr>
              <a:t>weight</a:t>
            </a:r>
            <a:r>
              <a:rPr lang="it-IT" sz="2400" b="1" dirty="0">
                <a:solidFill>
                  <a:srgbClr val="FF0000"/>
                </a:solidFill>
              </a:rPr>
              <a:t> management with </a:t>
            </a:r>
            <a:r>
              <a:rPr lang="it-IT" sz="2400" b="1" dirty="0" err="1">
                <a:solidFill>
                  <a:srgbClr val="FF0000"/>
                </a:solidFill>
              </a:rPr>
              <a:t>second</a:t>
            </a:r>
            <a:r>
              <a:rPr lang="it-IT" sz="2400" b="1" dirty="0">
                <a:solidFill>
                  <a:srgbClr val="FF0000"/>
                </a:solidFill>
              </a:rPr>
              <a:t>-generation anti-</a:t>
            </a:r>
            <a:r>
              <a:rPr lang="it-IT" sz="2400" b="1" dirty="0" err="1">
                <a:solidFill>
                  <a:srgbClr val="FF0000"/>
                </a:solidFill>
              </a:rPr>
              <a:t>obesity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medications</a:t>
            </a:r>
            <a:r>
              <a:rPr lang="it-IT" sz="2400" b="1" dirty="0">
                <a:solidFill>
                  <a:srgbClr val="FF0000"/>
                </a:solidFill>
              </a:rPr>
              <a:t> (</a:t>
            </a:r>
            <a:r>
              <a:rPr lang="it-IT" sz="2400" b="1" dirty="0" err="1">
                <a:solidFill>
                  <a:srgbClr val="FF0000"/>
                </a:solidFill>
              </a:rPr>
              <a:t>AOMs</a:t>
            </a:r>
            <a:r>
              <a:rPr lang="it-IT" sz="2400" b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C1511F7-08B4-3C48-BE7D-0F81E64778A6}"/>
              </a:ext>
            </a:extLst>
          </p:cNvPr>
          <p:cNvSpPr/>
          <p:nvPr/>
        </p:nvSpPr>
        <p:spPr>
          <a:xfrm>
            <a:off x="226994" y="830997"/>
            <a:ext cx="1178180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7030A0"/>
                </a:solidFill>
              </a:rPr>
              <a:t>Dietary</a:t>
            </a:r>
            <a:r>
              <a:rPr lang="it-IT" sz="2000" b="1" dirty="0">
                <a:solidFill>
                  <a:srgbClr val="7030A0"/>
                </a:solidFill>
              </a:rPr>
              <a:t> </a:t>
            </a:r>
            <a:r>
              <a:rPr lang="it-IT" sz="2000" b="1" dirty="0" err="1">
                <a:solidFill>
                  <a:srgbClr val="7030A0"/>
                </a:solidFill>
              </a:rPr>
              <a:t>intake</a:t>
            </a:r>
            <a:endParaRPr lang="it-IT" sz="20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beginning</a:t>
            </a:r>
            <a:r>
              <a:rPr lang="it-IT" dirty="0"/>
              <a:t> </a:t>
            </a:r>
            <a:r>
              <a:rPr lang="it-IT" dirty="0" err="1"/>
              <a:t>AOMs</a:t>
            </a:r>
            <a:r>
              <a:rPr lang="it-IT" dirty="0"/>
              <a:t>, use brief </a:t>
            </a:r>
            <a:r>
              <a:rPr lang="it-IT" dirty="0" err="1"/>
              <a:t>interview</a:t>
            </a:r>
            <a:r>
              <a:rPr lang="it-IT" dirty="0"/>
              <a:t> or screening </a:t>
            </a:r>
            <a:r>
              <a:rPr lang="it-IT" dirty="0" err="1"/>
              <a:t>questionnaires</a:t>
            </a:r>
            <a:r>
              <a:rPr lang="it-IT" dirty="0"/>
              <a:t> to </a:t>
            </a: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dietary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. </a:t>
            </a:r>
            <a:r>
              <a:rPr lang="it-IT" dirty="0" err="1"/>
              <a:t>Repeat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 </a:t>
            </a:r>
            <a:r>
              <a:rPr lang="it-IT" dirty="0" err="1"/>
              <a:t>periodically</a:t>
            </a:r>
            <a:r>
              <a:rPr lang="it-IT" dirty="0"/>
              <a:t> (e.g., </a:t>
            </a:r>
            <a:r>
              <a:rPr lang="it-IT" dirty="0" err="1"/>
              <a:t>every</a:t>
            </a:r>
            <a:r>
              <a:rPr lang="it-IT" dirty="0"/>
              <a:t> 3 </a:t>
            </a:r>
            <a:r>
              <a:rPr lang="it-IT" dirty="0" err="1"/>
              <a:t>months</a:t>
            </a:r>
            <a:r>
              <a:rPr lang="it-IT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patient’s</a:t>
            </a:r>
            <a:r>
              <a:rPr lang="it-IT" dirty="0"/>
              <a:t> </a:t>
            </a:r>
            <a:r>
              <a:rPr lang="it-IT" dirty="0" err="1"/>
              <a:t>daily</a:t>
            </a:r>
            <a:r>
              <a:rPr lang="it-IT" dirty="0"/>
              <a:t> schedule of </a:t>
            </a:r>
            <a:r>
              <a:rPr lang="it-IT" dirty="0" err="1"/>
              <a:t>meals</a:t>
            </a:r>
            <a:r>
              <a:rPr lang="it-IT" dirty="0"/>
              <a:t> and </a:t>
            </a:r>
            <a:r>
              <a:rPr lang="it-IT" dirty="0" err="1"/>
              <a:t>snacks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periodically</a:t>
            </a:r>
            <a:r>
              <a:rPr lang="it-IT" dirty="0"/>
              <a:t> monitor </a:t>
            </a:r>
            <a:r>
              <a:rPr lang="it-IT" dirty="0" err="1"/>
              <a:t>food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 for 2–3 </a:t>
            </a:r>
            <a:r>
              <a:rPr lang="it-IT" dirty="0" err="1"/>
              <a:t>days</a:t>
            </a:r>
            <a:r>
              <a:rPr lang="it-IT" dirty="0"/>
              <a:t>, </a:t>
            </a:r>
            <a:r>
              <a:rPr lang="it-IT" dirty="0" err="1"/>
              <a:t>particularly</a:t>
            </a:r>
            <a:r>
              <a:rPr lang="it-IT" dirty="0"/>
              <a:t> for </a:t>
            </a:r>
            <a:r>
              <a:rPr lang="it-IT" dirty="0" err="1"/>
              <a:t>protein</a:t>
            </a:r>
            <a:r>
              <a:rPr lang="it-IT" dirty="0"/>
              <a:t> and </a:t>
            </a:r>
            <a:r>
              <a:rPr lang="it-IT" dirty="0" err="1"/>
              <a:t>fluids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dirty="0" err="1"/>
              <a:t>relationship</a:t>
            </a:r>
            <a:r>
              <a:rPr lang="it-IT" dirty="0"/>
              <a:t> of GI side </a:t>
            </a:r>
            <a:r>
              <a:rPr lang="it-IT" dirty="0" err="1"/>
              <a:t>effects</a:t>
            </a:r>
            <a:r>
              <a:rPr lang="it-IT" dirty="0"/>
              <a:t> to </a:t>
            </a:r>
            <a:r>
              <a:rPr lang="it-IT" dirty="0" err="1"/>
              <a:t>dietary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 or timing of </a:t>
            </a:r>
            <a:r>
              <a:rPr lang="it-IT" dirty="0" err="1"/>
              <a:t>intake</a:t>
            </a:r>
            <a:r>
              <a:rPr lang="it-IT" dirty="0"/>
              <a:t> (e.g., high-</a:t>
            </a:r>
            <a:r>
              <a:rPr lang="it-IT" dirty="0" err="1"/>
              <a:t>fat</a:t>
            </a:r>
            <a:r>
              <a:rPr lang="it-IT" dirty="0"/>
              <a:t> or high-sugar </a:t>
            </a:r>
            <a:r>
              <a:rPr lang="it-IT" dirty="0" err="1"/>
              <a:t>foods</a:t>
            </a:r>
            <a:r>
              <a:rPr lang="it-IT" dirty="0"/>
              <a:t>, </a:t>
            </a:r>
            <a:r>
              <a:rPr lang="it-IT" dirty="0" err="1"/>
              <a:t>eating</a:t>
            </a:r>
            <a:r>
              <a:rPr lang="it-IT" dirty="0"/>
              <a:t> late </a:t>
            </a:r>
            <a:r>
              <a:rPr lang="it-IT" dirty="0" err="1"/>
              <a:t>at</a:t>
            </a:r>
            <a:r>
              <a:rPr lang="it-IT" dirty="0"/>
              <a:t> night)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b="1" dirty="0" err="1"/>
              <a:t>Micronutrient</a:t>
            </a:r>
            <a:r>
              <a:rPr lang="it-IT" b="1" dirty="0"/>
              <a:t>/</a:t>
            </a:r>
            <a:r>
              <a:rPr lang="it-IT" b="1" dirty="0" err="1"/>
              <a:t>Macronutrient</a:t>
            </a:r>
            <a:r>
              <a:rPr lang="it-IT" b="1" dirty="0"/>
              <a:t> </a:t>
            </a:r>
            <a:r>
              <a:rPr lang="it-IT" b="1" dirty="0" err="1"/>
              <a:t>deficiencies</a:t>
            </a:r>
            <a:r>
              <a:rPr lang="it-IT" b="1" dirty="0"/>
              <a:t> </a:t>
            </a:r>
            <a:endParaRPr lang="it-IT" dirty="0"/>
          </a:p>
          <a:p>
            <a:r>
              <a:rPr lang="it-IT" dirty="0">
                <a:latin typeface="STIX" pitchFamily="2" charset="0"/>
              </a:rPr>
              <a:t> 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36D582A-857A-784D-8FAB-58A4C3A7B6B6}"/>
              </a:ext>
            </a:extLst>
          </p:cNvPr>
          <p:cNvSpPr/>
          <p:nvPr/>
        </p:nvSpPr>
        <p:spPr>
          <a:xfrm>
            <a:off x="226994" y="3105835"/>
            <a:ext cx="1187456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B050"/>
                </a:solidFill>
              </a:rPr>
              <a:t>Physical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activity</a:t>
            </a:r>
            <a:r>
              <a:rPr lang="it-IT" sz="2000" b="1" dirty="0">
                <a:solidFill>
                  <a:srgbClr val="00B050"/>
                </a:solidFill>
              </a:rPr>
              <a:t> and body </a:t>
            </a:r>
            <a:r>
              <a:rPr lang="it-IT" sz="2000" b="1" dirty="0" err="1">
                <a:solidFill>
                  <a:srgbClr val="00B050"/>
                </a:solidFill>
              </a:rPr>
              <a:t>composition</a:t>
            </a:r>
            <a:endParaRPr lang="it-IT" sz="2000" b="1" dirty="0">
              <a:solidFill>
                <a:srgbClr val="00B050"/>
              </a:solidFill>
            </a:endParaRPr>
          </a:p>
          <a:p>
            <a:r>
              <a:rPr lang="it-IT" dirty="0"/>
              <a:t>• Use brief </a:t>
            </a:r>
            <a:r>
              <a:rPr lang="it-IT" dirty="0" err="1"/>
              <a:t>interview</a:t>
            </a:r>
            <a:r>
              <a:rPr lang="it-IT" dirty="0"/>
              <a:t>,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diary</a:t>
            </a:r>
            <a:r>
              <a:rPr lang="it-IT" dirty="0"/>
              <a:t>, or </a:t>
            </a:r>
            <a:r>
              <a:rPr lang="it-IT" dirty="0" err="1"/>
              <a:t>step</a:t>
            </a:r>
            <a:r>
              <a:rPr lang="it-IT" dirty="0"/>
              <a:t> </a:t>
            </a:r>
            <a:r>
              <a:rPr lang="it-IT" dirty="0" err="1"/>
              <a:t>counter</a:t>
            </a:r>
            <a:r>
              <a:rPr lang="it-IT" dirty="0"/>
              <a:t> to </a:t>
            </a:r>
            <a:r>
              <a:rPr lang="it-IT" dirty="0" err="1"/>
              <a:t>assess</a:t>
            </a:r>
            <a:r>
              <a:rPr lang="it-IT" dirty="0"/>
              <a:t> baseline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and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treatment </a:t>
            </a:r>
          </a:p>
          <a:p>
            <a:r>
              <a:rPr lang="it-IT" dirty="0"/>
              <a:t>• </a:t>
            </a: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appropriateness</a:t>
            </a:r>
            <a:r>
              <a:rPr lang="it-IT" dirty="0"/>
              <a:t> of </a:t>
            </a:r>
            <a:r>
              <a:rPr lang="it-IT" dirty="0" err="1"/>
              <a:t>Strenght</a:t>
            </a:r>
            <a:r>
              <a:rPr lang="it-IT" dirty="0"/>
              <a:t> training on general </a:t>
            </a:r>
            <a:r>
              <a:rPr lang="it-IT" dirty="0" err="1"/>
              <a:t>health</a:t>
            </a:r>
            <a:r>
              <a:rPr lang="it-IT" dirty="0"/>
              <a:t>, and </a:t>
            </a:r>
            <a:r>
              <a:rPr lang="it-IT" dirty="0" err="1"/>
              <a:t>potentially</a:t>
            </a:r>
            <a:r>
              <a:rPr lang="it-IT" dirty="0"/>
              <a:t> with DXA in </a:t>
            </a:r>
            <a:r>
              <a:rPr lang="it-IT" dirty="0" err="1"/>
              <a:t>older</a:t>
            </a:r>
            <a:r>
              <a:rPr lang="it-IT" dirty="0"/>
              <a:t> </a:t>
            </a:r>
            <a:r>
              <a:rPr lang="it-IT" dirty="0" err="1"/>
              <a:t>adults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body </a:t>
            </a:r>
            <a:r>
              <a:rPr lang="it-IT" dirty="0" err="1"/>
              <a:t>composition</a:t>
            </a:r>
            <a:r>
              <a:rPr lang="it-IT" dirty="0"/>
              <a:t>, bone mass, or </a:t>
            </a:r>
            <a:r>
              <a:rPr lang="it-IT" dirty="0" err="1"/>
              <a:t>strength</a:t>
            </a:r>
            <a:r>
              <a:rPr lang="it-IT" dirty="0"/>
              <a:t> are of </a:t>
            </a:r>
            <a:r>
              <a:rPr lang="it-IT" dirty="0" err="1"/>
              <a:t>concern</a:t>
            </a:r>
            <a:r>
              <a:rPr lang="it-IT" dirty="0"/>
              <a:t> (e.g., </a:t>
            </a:r>
            <a:r>
              <a:rPr lang="it-IT" dirty="0" err="1"/>
              <a:t>sarcopenia</a:t>
            </a:r>
            <a:r>
              <a:rPr lang="it-IT" dirty="0"/>
              <a:t>) </a:t>
            </a:r>
          </a:p>
          <a:p>
            <a:r>
              <a:rPr lang="it-IT" dirty="0"/>
              <a:t>• </a:t>
            </a:r>
            <a:r>
              <a:rPr lang="it-IT" dirty="0" err="1"/>
              <a:t>Assess</a:t>
            </a:r>
            <a:r>
              <a:rPr lang="it-IT" dirty="0"/>
              <a:t> </a:t>
            </a:r>
            <a:r>
              <a:rPr lang="it-IT" dirty="0" err="1"/>
              <a:t>dietary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</a:t>
            </a:r>
            <a:r>
              <a:rPr lang="it-IT" dirty="0" err="1"/>
              <a:t>described</a:t>
            </a:r>
            <a:br>
              <a:rPr lang="it-IT" dirty="0"/>
            </a:br>
            <a:endParaRPr lang="it-IT" dirty="0"/>
          </a:p>
          <a:p>
            <a:r>
              <a:rPr lang="it-IT" sz="2000" b="1" dirty="0">
                <a:solidFill>
                  <a:srgbClr val="0432FF"/>
                </a:solidFill>
              </a:rPr>
              <a:t> </a:t>
            </a:r>
            <a:r>
              <a:rPr lang="it-IT" sz="2000" b="1" dirty="0" err="1">
                <a:solidFill>
                  <a:srgbClr val="0432FF"/>
                </a:solidFill>
              </a:rPr>
              <a:t>Psychosocial</a:t>
            </a:r>
            <a:r>
              <a:rPr lang="it-IT" sz="2000" b="1" dirty="0">
                <a:solidFill>
                  <a:srgbClr val="0432FF"/>
                </a:solidFill>
              </a:rPr>
              <a:t> and </a:t>
            </a:r>
            <a:r>
              <a:rPr lang="it-IT" sz="2000" b="1" dirty="0" err="1">
                <a:solidFill>
                  <a:srgbClr val="0432FF"/>
                </a:solidFill>
              </a:rPr>
              <a:t>behavioral</a:t>
            </a:r>
            <a:r>
              <a:rPr lang="it-IT" sz="2000" b="1" dirty="0">
                <a:solidFill>
                  <a:srgbClr val="0432FF"/>
                </a:solidFill>
              </a:rPr>
              <a:t> </a:t>
            </a:r>
            <a:r>
              <a:rPr lang="it-IT" sz="2000" b="1" dirty="0" err="1">
                <a:solidFill>
                  <a:srgbClr val="0432FF"/>
                </a:solidFill>
              </a:rPr>
              <a:t>issues</a:t>
            </a:r>
            <a:r>
              <a:rPr lang="it-IT" sz="2000" b="1" dirty="0">
                <a:solidFill>
                  <a:srgbClr val="0432FF"/>
                </a:solidFill>
              </a:rPr>
              <a:t> </a:t>
            </a:r>
          </a:p>
          <a:p>
            <a:r>
              <a:rPr lang="it-IT" dirty="0"/>
              <a:t>• </a:t>
            </a:r>
            <a:r>
              <a:rPr lang="it-IT" dirty="0" err="1"/>
              <a:t>Assess</a:t>
            </a:r>
            <a:r>
              <a:rPr lang="it-IT" dirty="0"/>
              <a:t> mood and </a:t>
            </a:r>
            <a:r>
              <a:rPr lang="it-IT" dirty="0" err="1"/>
              <a:t>psychosocial</a:t>
            </a:r>
            <a:r>
              <a:rPr lang="it-IT" dirty="0"/>
              <a:t> status </a:t>
            </a:r>
            <a:r>
              <a:rPr lang="it-IT" dirty="0" err="1"/>
              <a:t>at</a:t>
            </a:r>
            <a:r>
              <a:rPr lang="it-IT" dirty="0"/>
              <a:t> baseline and follow-up </a:t>
            </a:r>
            <a:r>
              <a:rPr lang="it-IT" dirty="0" err="1"/>
              <a:t>visits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• With </a:t>
            </a:r>
            <a:r>
              <a:rPr lang="it-IT" dirty="0" err="1"/>
              <a:t>weight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, </a:t>
            </a:r>
            <a:r>
              <a:rPr lang="it-IT" dirty="0" err="1"/>
              <a:t>periodically</a:t>
            </a:r>
            <a:r>
              <a:rPr lang="it-IT" dirty="0"/>
              <a:t> </a:t>
            </a:r>
            <a:r>
              <a:rPr lang="it-IT" dirty="0" err="1"/>
              <a:t>inquire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in mood, </a:t>
            </a:r>
            <a:r>
              <a:rPr lang="it-IT" dirty="0" err="1"/>
              <a:t>sleep</a:t>
            </a:r>
            <a:r>
              <a:rPr lang="it-IT" dirty="0"/>
              <a:t>, and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satisfaction</a:t>
            </a:r>
            <a:r>
              <a:rPr lang="it-IT" dirty="0"/>
              <a:t> with work, social </a:t>
            </a:r>
            <a:r>
              <a:rPr lang="it-IT" dirty="0" err="1"/>
              <a:t>interactions</a:t>
            </a:r>
            <a:r>
              <a:rPr lang="it-IT" dirty="0"/>
              <a:t>, and feelings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themselves</a:t>
            </a:r>
            <a:endParaRPr lang="it-IT" dirty="0"/>
          </a:p>
          <a:p>
            <a:r>
              <a:rPr lang="it-IT" dirty="0"/>
              <a:t>• </a:t>
            </a:r>
            <a:r>
              <a:rPr lang="it-IT" dirty="0" err="1"/>
              <a:t>Discuss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’ </a:t>
            </a:r>
            <a:r>
              <a:rPr lang="it-IT" dirty="0" err="1"/>
              <a:t>reasons</a:t>
            </a:r>
            <a:r>
              <a:rPr lang="it-IT" dirty="0"/>
              <a:t> for </a:t>
            </a:r>
            <a:r>
              <a:rPr lang="it-IT" dirty="0" err="1"/>
              <a:t>wishing</a:t>
            </a:r>
            <a:r>
              <a:rPr lang="it-IT" dirty="0"/>
              <a:t> to stop </a:t>
            </a:r>
            <a:r>
              <a:rPr lang="it-IT" dirty="0" err="1"/>
              <a:t>AOMs</a:t>
            </a:r>
            <a:r>
              <a:rPr lang="it-IT" dirty="0"/>
              <a:t> and the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consequences</a:t>
            </a:r>
            <a:r>
              <a:rPr lang="it-IT" dirty="0"/>
              <a:t> of </a:t>
            </a:r>
            <a:r>
              <a:rPr lang="it-IT" dirty="0" err="1"/>
              <a:t>doing</a:t>
            </a:r>
            <a:r>
              <a:rPr lang="it-IT" dirty="0"/>
              <a:t> so (e.g., </a:t>
            </a:r>
            <a:r>
              <a:rPr lang="it-IT" dirty="0" err="1"/>
              <a:t>return</a:t>
            </a:r>
            <a:r>
              <a:rPr lang="it-IT" dirty="0"/>
              <a:t> of appetite and </a:t>
            </a:r>
            <a:r>
              <a:rPr lang="it-IT" dirty="0" err="1"/>
              <a:t>weight</a:t>
            </a:r>
            <a:r>
              <a:rPr lang="it-IT" dirty="0"/>
              <a:t>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245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8E1B49D-A3B4-904F-A026-73B531D17990}"/>
              </a:ext>
            </a:extLst>
          </p:cNvPr>
          <p:cNvSpPr/>
          <p:nvPr/>
        </p:nvSpPr>
        <p:spPr>
          <a:xfrm>
            <a:off x="113302" y="613599"/>
            <a:ext cx="11773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extensive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and </a:t>
            </a:r>
            <a:r>
              <a:rPr lang="it-IT" sz="2400" dirty="0" err="1"/>
              <a:t>description</a:t>
            </a:r>
            <a:r>
              <a:rPr lang="it-IT" sz="2400" dirty="0"/>
              <a:t> of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adverse</a:t>
            </a:r>
            <a:r>
              <a:rPr lang="it-IT" sz="2400" dirty="0"/>
              <a:t> </a:t>
            </a:r>
            <a:r>
              <a:rPr lang="it-IT" sz="2400" dirty="0" err="1"/>
              <a:t>events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affect</a:t>
            </a:r>
            <a:r>
              <a:rPr lang="it-IT" sz="2400" dirty="0"/>
              <a:t> more </a:t>
            </a:r>
            <a:r>
              <a:rPr lang="it-IT" sz="2400" dirty="0" err="1"/>
              <a:t>than</a:t>
            </a:r>
            <a:r>
              <a:rPr lang="it-IT" sz="2400" dirty="0"/>
              <a:t> 10% of </a:t>
            </a:r>
            <a:r>
              <a:rPr lang="it-IT" sz="2400" dirty="0" err="1"/>
              <a:t>patients</a:t>
            </a:r>
            <a:r>
              <a:rPr lang="it-IT" sz="2400" dirty="0"/>
              <a:t> </a:t>
            </a:r>
            <a:r>
              <a:rPr lang="it-IT" sz="2400" dirty="0" err="1"/>
              <a:t>emphasizes</a:t>
            </a:r>
            <a:r>
              <a:rPr lang="it-IT" sz="2400" dirty="0"/>
              <a:t> the </a:t>
            </a:r>
            <a:r>
              <a:rPr lang="it-IT" sz="2400" dirty="0" err="1"/>
              <a:t>need</a:t>
            </a:r>
            <a:r>
              <a:rPr lang="it-IT" sz="2400" dirty="0"/>
              <a:t> for </a:t>
            </a:r>
            <a:r>
              <a:rPr lang="it-IT" sz="2400" dirty="0" err="1"/>
              <a:t>vigilant</a:t>
            </a:r>
            <a:r>
              <a:rPr lang="it-IT" sz="2400" dirty="0"/>
              <a:t> </a:t>
            </a:r>
            <a:r>
              <a:rPr lang="it-IT" sz="2400" dirty="0" err="1"/>
              <a:t>monitoring</a:t>
            </a:r>
            <a:r>
              <a:rPr lang="it-IT" sz="2400" dirty="0"/>
              <a:t> and </a:t>
            </a:r>
            <a:r>
              <a:rPr lang="it-IT" sz="2400" dirty="0" err="1"/>
              <a:t>effective</a:t>
            </a:r>
            <a:r>
              <a:rPr lang="it-IT" sz="2400" dirty="0"/>
              <a:t> management of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issues</a:t>
            </a:r>
            <a:r>
              <a:rPr lang="it-IT" sz="2400" dirty="0"/>
              <a:t> in a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setting</a:t>
            </a:r>
            <a:r>
              <a:rPr lang="it-IT" sz="2400" dirty="0"/>
              <a:t>. </a:t>
            </a:r>
          </a:p>
          <a:p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C914B4-E22B-9945-B621-9AFE4E3E8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2" y="5923722"/>
            <a:ext cx="12192000" cy="104065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C4ACFBA-8F28-054D-969F-14517879E3C6}"/>
              </a:ext>
            </a:extLst>
          </p:cNvPr>
          <p:cNvSpPr/>
          <p:nvPr/>
        </p:nvSpPr>
        <p:spPr>
          <a:xfrm>
            <a:off x="139587" y="2010535"/>
            <a:ext cx="11721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Ongoing</a:t>
            </a:r>
            <a:r>
              <a:rPr lang="it-IT" sz="2400" dirty="0"/>
              <a:t> </a:t>
            </a:r>
            <a:r>
              <a:rPr lang="it-IT" sz="2400" dirty="0" err="1"/>
              <a:t>monitoring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treatment can </a:t>
            </a:r>
            <a:r>
              <a:rPr lang="it-IT" sz="2400" dirty="0" err="1"/>
              <a:t>enable</a:t>
            </a:r>
            <a:r>
              <a:rPr lang="it-IT" sz="2400" dirty="0"/>
              <a:t> </a:t>
            </a:r>
            <a:r>
              <a:rPr lang="it-IT" sz="2400" dirty="0" err="1"/>
              <a:t>early</a:t>
            </a:r>
            <a:r>
              <a:rPr lang="it-IT" sz="2400" dirty="0"/>
              <a:t> </a:t>
            </a:r>
            <a:r>
              <a:rPr lang="it-IT" sz="2400" dirty="0" err="1"/>
              <a:t>recognition</a:t>
            </a:r>
            <a:r>
              <a:rPr lang="it-IT" sz="2400" dirty="0"/>
              <a:t> and management of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concerns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emerge,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inadequate</a:t>
            </a:r>
            <a:r>
              <a:rPr lang="it-IT" sz="2400" dirty="0"/>
              <a:t> </a:t>
            </a:r>
            <a:r>
              <a:rPr lang="it-IT" sz="2400" dirty="0" err="1"/>
              <a:t>nutrient</a:t>
            </a:r>
            <a:r>
              <a:rPr lang="it-IT" sz="2400" dirty="0"/>
              <a:t> </a:t>
            </a:r>
            <a:r>
              <a:rPr lang="it-IT" sz="2400" dirty="0" err="1"/>
              <a:t>intake</a:t>
            </a:r>
            <a:r>
              <a:rPr lang="it-IT" sz="2400" dirty="0"/>
              <a:t>, </a:t>
            </a:r>
            <a:r>
              <a:rPr lang="it-IT" sz="2400" dirty="0" err="1"/>
              <a:t>gastrointestinal</a:t>
            </a:r>
            <a:r>
              <a:rPr lang="it-IT" sz="2400" dirty="0"/>
              <a:t> </a:t>
            </a:r>
            <a:r>
              <a:rPr lang="it-IT" sz="2400" dirty="0" err="1"/>
              <a:t>symptoms</a:t>
            </a:r>
            <a:r>
              <a:rPr lang="it-IT" sz="2400" dirty="0"/>
              <a:t>, or mood </a:t>
            </a:r>
            <a:r>
              <a:rPr lang="it-IT" sz="2400" dirty="0" err="1"/>
              <a:t>disorders</a:t>
            </a:r>
            <a:r>
              <a:rPr lang="it-IT" sz="2400" dirty="0"/>
              <a:t>. </a:t>
            </a:r>
            <a:r>
              <a:rPr lang="it-IT" sz="2400" dirty="0" err="1"/>
              <a:t>Current</a:t>
            </a:r>
            <a:r>
              <a:rPr lang="it-IT" sz="2400" dirty="0"/>
              <a:t> data to guide </a:t>
            </a:r>
            <a:r>
              <a:rPr lang="it-IT" sz="2400" dirty="0" err="1"/>
              <a:t>nutritional</a:t>
            </a:r>
            <a:r>
              <a:rPr lang="it-IT" sz="2400" dirty="0"/>
              <a:t> </a:t>
            </a:r>
            <a:r>
              <a:rPr lang="it-IT" sz="2400" dirty="0" err="1"/>
              <a:t>recommendations</a:t>
            </a:r>
            <a:r>
              <a:rPr lang="it-IT" sz="2400" dirty="0"/>
              <a:t> for </a:t>
            </a:r>
            <a:r>
              <a:rPr lang="it-IT" sz="2400" dirty="0" err="1"/>
              <a:t>patients</a:t>
            </a:r>
            <a:r>
              <a:rPr lang="it-IT" sz="2400" dirty="0"/>
              <a:t> </a:t>
            </a:r>
            <a:r>
              <a:rPr lang="it-IT" sz="2400" dirty="0" err="1"/>
              <a:t>treated</a:t>
            </a:r>
            <a:r>
              <a:rPr lang="it-IT" sz="2400" dirty="0"/>
              <a:t> with </a:t>
            </a:r>
            <a:r>
              <a:rPr lang="it-IT" sz="2400" dirty="0" err="1"/>
              <a:t>AOMs</a:t>
            </a:r>
            <a:r>
              <a:rPr lang="it-IT" sz="2400" dirty="0"/>
              <a:t> are </a:t>
            </a:r>
            <a:r>
              <a:rPr lang="it-IT" sz="2400" dirty="0" err="1"/>
              <a:t>limited</a:t>
            </a:r>
            <a:r>
              <a:rPr lang="it-IT" sz="2400" dirty="0"/>
              <a:t>.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44B93F1-0BDA-EA4F-BB95-E3BD89D09130}"/>
              </a:ext>
            </a:extLst>
          </p:cNvPr>
          <p:cNvSpPr/>
          <p:nvPr/>
        </p:nvSpPr>
        <p:spPr>
          <a:xfrm>
            <a:off x="53447" y="3635724"/>
            <a:ext cx="12026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gastrointestinal</a:t>
            </a:r>
            <a:r>
              <a:rPr lang="it-IT" sz="2400" dirty="0"/>
              <a:t> </a:t>
            </a:r>
            <a:r>
              <a:rPr lang="it-IT" sz="2400" dirty="0" err="1"/>
              <a:t>complaints</a:t>
            </a:r>
            <a:r>
              <a:rPr lang="it-IT" sz="2400" dirty="0"/>
              <a:t> are </a:t>
            </a:r>
            <a:r>
              <a:rPr lang="it-IT" sz="2400" dirty="0" err="1"/>
              <a:t>frequently</a:t>
            </a:r>
            <a:r>
              <a:rPr lang="it-IT" sz="2400" dirty="0"/>
              <a:t> </a:t>
            </a:r>
            <a:r>
              <a:rPr lang="it-IT" sz="2400" dirty="0" err="1"/>
              <a:t>reported</a:t>
            </a:r>
            <a:r>
              <a:rPr lang="it-IT" sz="2400" dirty="0"/>
              <a:t>, GLP1-RA </a:t>
            </a:r>
            <a:r>
              <a:rPr lang="it-IT" sz="2400" dirty="0" err="1"/>
              <a:t>represent</a:t>
            </a:r>
            <a:r>
              <a:rPr lang="it-IT" sz="2400" dirty="0"/>
              <a:t> an </a:t>
            </a:r>
            <a:r>
              <a:rPr lang="it-IT" sz="2400" dirty="0" err="1"/>
              <a:t>effective</a:t>
            </a:r>
            <a:r>
              <a:rPr lang="it-IT" sz="2400" dirty="0"/>
              <a:t> treatment alternative for </a:t>
            </a:r>
            <a:r>
              <a:rPr lang="it-IT" sz="2400" dirty="0" err="1"/>
              <a:t>diabetes</a:t>
            </a:r>
            <a:r>
              <a:rPr lang="it-IT" sz="2400" dirty="0"/>
              <a:t> and </a:t>
            </a:r>
            <a:r>
              <a:rPr lang="it-IT" sz="2400" dirty="0" err="1"/>
              <a:t>obesity</a:t>
            </a:r>
            <a:r>
              <a:rPr lang="it-IT" sz="2400" dirty="0"/>
              <a:t> management. </a:t>
            </a:r>
          </a:p>
          <a:p>
            <a:endParaRPr lang="it-IT" sz="24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9914098-3DC0-664E-9C94-555E1439F043}"/>
              </a:ext>
            </a:extLst>
          </p:cNvPr>
          <p:cNvSpPr/>
          <p:nvPr/>
        </p:nvSpPr>
        <p:spPr>
          <a:xfrm>
            <a:off x="53447" y="4561632"/>
            <a:ext cx="1185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anti-</a:t>
            </a:r>
            <a:r>
              <a:rPr lang="it-IT" sz="2400" dirty="0" err="1"/>
              <a:t>obesity</a:t>
            </a:r>
            <a:r>
              <a:rPr lang="it-IT" sz="2400" dirty="0"/>
              <a:t> </a:t>
            </a:r>
            <a:r>
              <a:rPr lang="it-IT" sz="2400" dirty="0" err="1"/>
              <a:t>therapies</a:t>
            </a:r>
            <a:r>
              <a:rPr lang="it-IT" sz="2400" dirty="0"/>
              <a:t> are </a:t>
            </a:r>
            <a:r>
              <a:rPr lang="it-IT" sz="2400" dirty="0" err="1"/>
              <a:t>contraindicated</a:t>
            </a:r>
            <a:r>
              <a:rPr lang="it-IT" sz="2400" dirty="0"/>
              <a:t> in </a:t>
            </a:r>
            <a:r>
              <a:rPr lang="it-IT" sz="2400" dirty="0" err="1"/>
              <a:t>pregnancy</a:t>
            </a:r>
            <a:r>
              <a:rPr lang="it-IT" sz="2400" dirty="0"/>
              <a:t> and are best </a:t>
            </a:r>
            <a:r>
              <a:rPr lang="it-IT" sz="2400" dirty="0" err="1"/>
              <a:t>avoided</a:t>
            </a:r>
            <a:r>
              <a:rPr lang="it-IT" sz="2400" dirty="0"/>
              <a:t> in </a:t>
            </a:r>
            <a:r>
              <a:rPr lang="it-IT" sz="2400" dirty="0" err="1"/>
              <a:t>women</a:t>
            </a:r>
            <a:r>
              <a:rPr lang="it-IT" sz="2400" dirty="0"/>
              <a:t> </a:t>
            </a:r>
            <a:r>
              <a:rPr lang="it-IT" sz="2400" dirty="0" err="1"/>
              <a:t>who</a:t>
            </a:r>
            <a:r>
              <a:rPr lang="it-IT" sz="2400" dirty="0"/>
              <a:t> are </a:t>
            </a:r>
            <a:r>
              <a:rPr lang="it-IT" sz="2400" dirty="0" err="1"/>
              <a:t>pregnant</a:t>
            </a:r>
            <a:r>
              <a:rPr lang="it-IT" sz="2400" dirty="0"/>
              <a:t>, </a:t>
            </a:r>
            <a:r>
              <a:rPr lang="it-IT" sz="2400" dirty="0" err="1"/>
              <a:t>trying</a:t>
            </a:r>
            <a:r>
              <a:rPr lang="it-IT" sz="2400" dirty="0"/>
              <a:t> to </a:t>
            </a:r>
            <a:r>
              <a:rPr lang="it-IT" sz="2400" dirty="0" err="1"/>
              <a:t>become</a:t>
            </a:r>
            <a:r>
              <a:rPr lang="it-IT" sz="2400" dirty="0"/>
              <a:t> </a:t>
            </a:r>
            <a:r>
              <a:rPr lang="it-IT" sz="2400" dirty="0" err="1"/>
              <a:t>pregnant</a:t>
            </a:r>
            <a:r>
              <a:rPr lang="it-IT" sz="2400" dirty="0"/>
              <a:t>, or are </a:t>
            </a:r>
            <a:r>
              <a:rPr lang="it-IT" sz="2400" dirty="0" err="1"/>
              <a:t>breastfeeding</a:t>
            </a:r>
            <a:r>
              <a:rPr lang="it-IT" sz="2400" dirty="0"/>
              <a:t>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33F594-1823-BB4A-9E8B-EC2E901548F0}"/>
              </a:ext>
            </a:extLst>
          </p:cNvPr>
          <p:cNvSpPr txBox="1"/>
          <p:nvPr/>
        </p:nvSpPr>
        <p:spPr>
          <a:xfrm>
            <a:off x="4766155" y="87041"/>
            <a:ext cx="220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/>
              <a:t>Conclusions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77554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36904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34DC0-EC75-E140-9357-CF41B88D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174" y="24763"/>
            <a:ext cx="4025347" cy="675102"/>
          </a:xfrm>
        </p:spPr>
        <p:txBody>
          <a:bodyPr>
            <a:normAutofit/>
          </a:bodyPr>
          <a:lstStyle/>
          <a:p>
            <a:r>
              <a:rPr lang="it-IT" sz="3200" b="1" dirty="0" err="1"/>
              <a:t>Weight</a:t>
            </a:r>
            <a:r>
              <a:rPr lang="it-IT" sz="3200" b="1" dirty="0"/>
              <a:t> </a:t>
            </a:r>
            <a:r>
              <a:rPr lang="it-IT" sz="3200" b="1" dirty="0" err="1"/>
              <a:t>loss</a:t>
            </a:r>
            <a:r>
              <a:rPr lang="it-IT" sz="3200" b="1" dirty="0"/>
              <a:t> and Bone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956A78-ACD7-FA42-8B5B-5D2CDA1F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80" y="1080053"/>
            <a:ext cx="5134318" cy="28867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E61961-05BC-9942-8083-7CA19E5FC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68" y="815010"/>
            <a:ext cx="6462184" cy="35957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79494E8-2CF2-7A44-BD78-0A17AB076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835" y="4206049"/>
            <a:ext cx="7600956" cy="255255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E276744-ADF1-5C48-83D2-5995563640F3}"/>
              </a:ext>
            </a:extLst>
          </p:cNvPr>
          <p:cNvSpPr/>
          <p:nvPr/>
        </p:nvSpPr>
        <p:spPr>
          <a:xfrm>
            <a:off x="9371997" y="6596390"/>
            <a:ext cx="28200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/>
              <a:t>Herrou</a:t>
            </a:r>
            <a:r>
              <a:rPr lang="it-IT" sz="1100" dirty="0"/>
              <a:t> </a:t>
            </a:r>
            <a:r>
              <a:rPr lang="it-IT" sz="1100" dirty="0" err="1"/>
              <a:t>J</a:t>
            </a:r>
            <a:r>
              <a:rPr lang="it-IT" sz="1100" dirty="0"/>
              <a:t>, </a:t>
            </a:r>
            <a:r>
              <a:rPr lang="it-IT" sz="1100" dirty="0" err="1"/>
              <a:t>Calcified</a:t>
            </a:r>
            <a:r>
              <a:rPr lang="it-IT" sz="1100" dirty="0"/>
              <a:t> </a:t>
            </a:r>
            <a:r>
              <a:rPr lang="it-IT" sz="1100" dirty="0" err="1"/>
              <a:t>Tissue</a:t>
            </a:r>
            <a:r>
              <a:rPr lang="it-IT" sz="1100" dirty="0"/>
              <a:t> International (2024)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7C30370-18EA-D74C-BE15-CAFF55DC4ABF}"/>
              </a:ext>
            </a:extLst>
          </p:cNvPr>
          <p:cNvSpPr/>
          <p:nvPr/>
        </p:nvSpPr>
        <p:spPr>
          <a:xfrm>
            <a:off x="369630" y="4325492"/>
            <a:ext cx="196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Effects</a:t>
            </a:r>
            <a:r>
              <a:rPr lang="it-IT" b="1" dirty="0">
                <a:solidFill>
                  <a:srgbClr val="FF0000"/>
                </a:solidFill>
              </a:rPr>
              <a:t> of GLP-1Ra </a:t>
            </a:r>
          </a:p>
        </p:txBody>
      </p:sp>
    </p:spTree>
    <p:extLst>
      <p:ext uri="{BB962C8B-B14F-4D97-AF65-F5344CB8AC3E}">
        <p14:creationId xmlns:p14="http://schemas.microsoft.com/office/powerpoint/2010/main" val="63192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D546132-8388-DA48-9B0C-1BF16823FB87}"/>
              </a:ext>
            </a:extLst>
          </p:cNvPr>
          <p:cNvSpPr/>
          <p:nvPr/>
        </p:nvSpPr>
        <p:spPr>
          <a:xfrm>
            <a:off x="10138014" y="6642556"/>
            <a:ext cx="19479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latin typeface="AdvTTeb5f0e55.I"/>
              </a:rPr>
              <a:t>Almandoz</a:t>
            </a:r>
            <a:r>
              <a:rPr lang="it-IT" sz="800" dirty="0">
                <a:latin typeface="AdvTTeb5f0e55.I"/>
              </a:rPr>
              <a:t> JP, </a:t>
            </a:r>
            <a:r>
              <a:rPr lang="it-IT" sz="800" dirty="0" err="1">
                <a:latin typeface="AdvTTeb5f0e55.I"/>
              </a:rPr>
              <a:t>Obesity</a:t>
            </a:r>
            <a:r>
              <a:rPr lang="it-IT" sz="800" dirty="0">
                <a:latin typeface="AdvTTeb5f0e55.I"/>
              </a:rPr>
              <a:t> (Silver Spring). </a:t>
            </a:r>
            <a:r>
              <a:rPr lang="it-IT" sz="800" dirty="0">
                <a:latin typeface="AdvTTa9c1b374"/>
              </a:rPr>
              <a:t>2024 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B2F74D5-2349-9D44-8374-DA7FD800BE37}"/>
              </a:ext>
            </a:extLst>
          </p:cNvPr>
          <p:cNvSpPr/>
          <p:nvPr/>
        </p:nvSpPr>
        <p:spPr>
          <a:xfrm>
            <a:off x="2706708" y="0"/>
            <a:ext cx="63201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/>
              <a:t>Nutritional</a:t>
            </a:r>
            <a:r>
              <a:rPr lang="it-IT" sz="2000" b="1" dirty="0"/>
              <a:t> </a:t>
            </a:r>
            <a:r>
              <a:rPr lang="it-IT" sz="2000" b="1" dirty="0" err="1"/>
              <a:t>recommendations</a:t>
            </a:r>
            <a:r>
              <a:rPr lang="it-IT" sz="2000" b="1" dirty="0"/>
              <a:t> for </a:t>
            </a:r>
            <a:r>
              <a:rPr lang="it-IT" sz="2000" b="1" dirty="0" err="1"/>
              <a:t>patients</a:t>
            </a:r>
            <a:r>
              <a:rPr lang="it-IT" sz="2000" b="1" dirty="0"/>
              <a:t> </a:t>
            </a:r>
            <a:r>
              <a:rPr lang="it-IT" sz="2000" b="1" dirty="0" err="1"/>
              <a:t>receiving</a:t>
            </a:r>
            <a:r>
              <a:rPr lang="it-IT" sz="2000" b="1" dirty="0"/>
              <a:t> AOM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541979A-EC85-1E49-99FE-9E3B5E4BB4F4}"/>
              </a:ext>
            </a:extLst>
          </p:cNvPr>
          <p:cNvGrpSpPr/>
          <p:nvPr/>
        </p:nvGrpSpPr>
        <p:grpSpPr>
          <a:xfrm>
            <a:off x="1250752" y="400110"/>
            <a:ext cx="9232104" cy="6350166"/>
            <a:chOff x="726905" y="400112"/>
            <a:chExt cx="9232104" cy="635016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9ECAB89D-9A92-F447-8F16-CED5CD4F8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08126" y="-1481107"/>
              <a:ext cx="5469664" cy="9232102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3523746-E0C5-134D-AAD6-523EEFE26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727365" y="1518634"/>
              <a:ext cx="1231184" cy="9232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0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D546132-8388-DA48-9B0C-1BF16823FB87}"/>
              </a:ext>
            </a:extLst>
          </p:cNvPr>
          <p:cNvSpPr/>
          <p:nvPr/>
        </p:nvSpPr>
        <p:spPr>
          <a:xfrm>
            <a:off x="10138014" y="6642556"/>
            <a:ext cx="19479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latin typeface="AdvTTeb5f0e55.I"/>
              </a:rPr>
              <a:t>Almandoz</a:t>
            </a:r>
            <a:r>
              <a:rPr lang="it-IT" sz="800" dirty="0">
                <a:latin typeface="AdvTTeb5f0e55.I"/>
              </a:rPr>
              <a:t> JP, </a:t>
            </a:r>
            <a:r>
              <a:rPr lang="it-IT" sz="800" dirty="0" err="1">
                <a:latin typeface="AdvTTeb5f0e55.I"/>
              </a:rPr>
              <a:t>Obesity</a:t>
            </a:r>
            <a:r>
              <a:rPr lang="it-IT" sz="800" dirty="0">
                <a:latin typeface="AdvTTeb5f0e55.I"/>
              </a:rPr>
              <a:t> (Silver Spring). </a:t>
            </a:r>
            <a:r>
              <a:rPr lang="it-IT" sz="800" dirty="0">
                <a:latin typeface="AdvTTa9c1b374"/>
              </a:rPr>
              <a:t>2024 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422EC5-5C03-F048-8563-BE11FCF0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24641" y="2684528"/>
            <a:ext cx="6257883" cy="20300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214C38-3B8B-CA45-876C-A9D5269B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72321" y="2654067"/>
            <a:ext cx="6324574" cy="20243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C175BF7-5643-4342-AEF2-7F10E07C7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87830" y="2822781"/>
            <a:ext cx="6265599" cy="1686892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111028E-7FB9-9A44-AAE4-14A2F6ECF6D4}"/>
              </a:ext>
            </a:extLst>
          </p:cNvPr>
          <p:cNvSpPr/>
          <p:nvPr/>
        </p:nvSpPr>
        <p:spPr>
          <a:xfrm>
            <a:off x="1974573" y="0"/>
            <a:ext cx="8512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B050"/>
                </a:solidFill>
              </a:rPr>
              <a:t>Micronutrient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deficiencies</a:t>
            </a:r>
            <a:r>
              <a:rPr lang="it-IT" sz="2000" b="1" dirty="0">
                <a:solidFill>
                  <a:srgbClr val="00B050"/>
                </a:solidFill>
              </a:rPr>
              <a:t> and </a:t>
            </a:r>
            <a:r>
              <a:rPr lang="it-IT" sz="2000" b="1" dirty="0" err="1">
                <a:solidFill>
                  <a:srgbClr val="00B050"/>
                </a:solidFill>
              </a:rPr>
              <a:t>considerations</a:t>
            </a:r>
            <a:r>
              <a:rPr lang="it-IT" sz="2000" b="1" dirty="0">
                <a:solidFill>
                  <a:srgbClr val="00B050"/>
                </a:solidFill>
              </a:rPr>
              <a:t> for </a:t>
            </a:r>
            <a:r>
              <a:rPr lang="it-IT" sz="2000" b="1" dirty="0" err="1">
                <a:solidFill>
                  <a:srgbClr val="00B050"/>
                </a:solidFill>
              </a:rPr>
              <a:t>patients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receiving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AOMs</a:t>
            </a:r>
            <a:r>
              <a:rPr lang="it-IT" sz="2000" b="1" dirty="0">
                <a:solidFill>
                  <a:srgbClr val="00B050"/>
                </a:solidFill>
              </a:rPr>
              <a:t>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9AB8047-447B-9E49-B9B1-FB15C6E79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487950" y="2807326"/>
            <a:ext cx="6132219" cy="16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4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05BA4A-6AA2-474D-BEF0-F1A6EE33F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89" y="65781"/>
            <a:ext cx="6180483" cy="33040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5341C50-1023-A741-A44F-165A0BA81C0C}"/>
              </a:ext>
            </a:extLst>
          </p:cNvPr>
          <p:cNvSpPr/>
          <p:nvPr/>
        </p:nvSpPr>
        <p:spPr>
          <a:xfrm>
            <a:off x="9435548" y="6590494"/>
            <a:ext cx="2845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HelveticaNeueLTStd"/>
              </a:rPr>
              <a:t>Cross </a:t>
            </a:r>
            <a:r>
              <a:rPr lang="it-IT" sz="1100" b="1" dirty="0" err="1">
                <a:latin typeface="HelveticaNeueLTStd"/>
              </a:rPr>
              <a:t>ç</a:t>
            </a:r>
            <a:r>
              <a:rPr lang="it-IT" sz="1100" b="1" dirty="0">
                <a:latin typeface="HelveticaNeueLTStd"/>
              </a:rPr>
              <a:t>, </a:t>
            </a:r>
            <a:r>
              <a:rPr lang="it-IT" sz="1100" b="1" dirty="0" err="1">
                <a:latin typeface="HelveticaNeueLTStd"/>
              </a:rPr>
              <a:t>Am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J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Health-Syst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Pharm</a:t>
            </a:r>
            <a:r>
              <a:rPr lang="it-IT" sz="1100" dirty="0">
                <a:latin typeface="HelveticaNeueLTStd"/>
              </a:rPr>
              <a:t>. 2025 </a:t>
            </a:r>
            <a:endParaRPr lang="it-IT" sz="1100" dirty="0">
              <a:effectLst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8CEDB98-73A7-034B-A5D6-28D19A525123}"/>
              </a:ext>
            </a:extLst>
          </p:cNvPr>
          <p:cNvGrpSpPr/>
          <p:nvPr/>
        </p:nvGrpSpPr>
        <p:grpSpPr>
          <a:xfrm>
            <a:off x="1510748" y="396184"/>
            <a:ext cx="8322366" cy="6376408"/>
            <a:chOff x="1510748" y="396184"/>
            <a:chExt cx="8322366" cy="637640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08BD613-1AF5-0749-A4A0-E1008501E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0748" y="396184"/>
              <a:ext cx="8322366" cy="6353081"/>
            </a:xfrm>
            <a:prstGeom prst="rect">
              <a:avLst/>
            </a:prstGeom>
          </p:spPr>
        </p:pic>
        <p:sp>
          <p:nvSpPr>
            <p:cNvPr id="2" name="Cornice 1">
              <a:extLst>
                <a:ext uri="{FF2B5EF4-FFF2-40B4-BE49-F238E27FC236}">
                  <a16:creationId xmlns:a16="http://schemas.microsoft.com/office/drawing/2014/main" id="{08BD4DEF-6192-2A49-AC07-DA6D9A329BE0}"/>
                </a:ext>
              </a:extLst>
            </p:cNvPr>
            <p:cNvSpPr/>
            <p:nvPr/>
          </p:nvSpPr>
          <p:spPr>
            <a:xfrm>
              <a:off x="5049078" y="887897"/>
              <a:ext cx="1378226" cy="5884695"/>
            </a:xfrm>
            <a:prstGeom prst="frame">
              <a:avLst>
                <a:gd name="adj1" fmla="val 5769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Cornice 6">
              <a:extLst>
                <a:ext uri="{FF2B5EF4-FFF2-40B4-BE49-F238E27FC236}">
                  <a16:creationId xmlns:a16="http://schemas.microsoft.com/office/drawing/2014/main" id="{B33FFD3E-5F05-154B-A175-E10D4FE63125}"/>
                </a:ext>
              </a:extLst>
            </p:cNvPr>
            <p:cNvSpPr/>
            <p:nvPr/>
          </p:nvSpPr>
          <p:spPr>
            <a:xfrm>
              <a:off x="7785652" y="887897"/>
              <a:ext cx="2047462" cy="5884695"/>
            </a:xfrm>
            <a:prstGeom prst="frame">
              <a:avLst>
                <a:gd name="adj1" fmla="val 5769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41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BBE62B-51B7-D24D-8A71-69FE96BCA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37" y="893547"/>
            <a:ext cx="9220200" cy="20955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51863F4-FE1B-FD49-8718-1F5AE9B2BC45}"/>
              </a:ext>
            </a:extLst>
          </p:cNvPr>
          <p:cNvSpPr/>
          <p:nvPr/>
        </p:nvSpPr>
        <p:spPr>
          <a:xfrm>
            <a:off x="9440236" y="248687"/>
            <a:ext cx="23920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err="1">
                <a:latin typeface="Times" pitchFamily="2" charset="0"/>
              </a:rPr>
              <a:t>Pharmacol</a:t>
            </a:r>
            <a:r>
              <a:rPr lang="it-IT" sz="1000" dirty="0">
                <a:latin typeface="Times" pitchFamily="2" charset="0"/>
              </a:rPr>
              <a:t> </a:t>
            </a:r>
            <a:r>
              <a:rPr lang="it-IT" sz="1000" dirty="0" err="1">
                <a:latin typeface="Times" pitchFamily="2" charset="0"/>
              </a:rPr>
              <a:t>Rev</a:t>
            </a:r>
            <a:r>
              <a:rPr lang="it-IT" sz="1000" dirty="0">
                <a:latin typeface="Times" pitchFamily="2" charset="0"/>
              </a:rPr>
              <a:t> 70:712</a:t>
            </a:r>
            <a:r>
              <a:rPr lang="it-IT" sz="1000" b="1" dirty="0">
                <a:latin typeface="Helvetica" pitchFamily="2" charset="0"/>
              </a:rPr>
              <a:t>–</a:t>
            </a:r>
            <a:r>
              <a:rPr lang="it-IT" sz="1000" dirty="0">
                <a:latin typeface="Times" pitchFamily="2" charset="0"/>
              </a:rPr>
              <a:t>746, </a:t>
            </a:r>
            <a:r>
              <a:rPr lang="it-IT" sz="1000" dirty="0" err="1">
                <a:latin typeface="Times" pitchFamily="2" charset="0"/>
              </a:rPr>
              <a:t>October</a:t>
            </a:r>
            <a:r>
              <a:rPr lang="it-IT" sz="1000" dirty="0">
                <a:latin typeface="Times" pitchFamily="2" charset="0"/>
              </a:rPr>
              <a:t> 2018</a:t>
            </a:r>
            <a:endParaRPr lang="it-IT" sz="1000" dirty="0">
              <a:effectLst/>
              <a:latin typeface="Times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871B096-3C4F-E442-BA11-352F73F36934}"/>
              </a:ext>
            </a:extLst>
          </p:cNvPr>
          <p:cNvSpPr/>
          <p:nvPr/>
        </p:nvSpPr>
        <p:spPr>
          <a:xfrm>
            <a:off x="4507688" y="125576"/>
            <a:ext cx="235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" pitchFamily="2" charset="0"/>
              </a:rPr>
              <a:t>Anti-</a:t>
            </a:r>
            <a:r>
              <a:rPr lang="it-IT" b="1" dirty="0" err="1">
                <a:solidFill>
                  <a:srgbClr val="FF0000"/>
                </a:solidFill>
                <a:latin typeface="Times" pitchFamily="2" charset="0"/>
              </a:rPr>
              <a:t>Obesity</a:t>
            </a:r>
            <a:r>
              <a:rPr lang="it-IT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" pitchFamily="2" charset="0"/>
              </a:rPr>
              <a:t>Therapy</a:t>
            </a:r>
            <a:endParaRPr lang="it-IT" b="1" dirty="0">
              <a:solidFill>
                <a:srgbClr val="FF0000"/>
              </a:solidFill>
              <a:effectLst/>
              <a:latin typeface="Times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B6F78D-C856-0D4E-98BE-5B65F7A7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6" y="3132903"/>
            <a:ext cx="7940634" cy="35405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630B10-89AC-2640-9D9A-8FB55F48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793" y="6381218"/>
            <a:ext cx="3590824" cy="292187"/>
          </a:xfrm>
          <a:prstGeom prst="rect">
            <a:avLst/>
          </a:prstGeom>
        </p:spPr>
      </p:pic>
      <p:sp>
        <p:nvSpPr>
          <p:cNvPr id="2" name="Callout con freccia destra 1">
            <a:extLst>
              <a:ext uri="{FF2B5EF4-FFF2-40B4-BE49-F238E27FC236}">
                <a16:creationId xmlns:a16="http://schemas.microsoft.com/office/drawing/2014/main" id="{CD4C213E-9889-D941-9582-BEB00466385F}"/>
              </a:ext>
            </a:extLst>
          </p:cNvPr>
          <p:cNvSpPr/>
          <p:nvPr/>
        </p:nvSpPr>
        <p:spPr>
          <a:xfrm>
            <a:off x="9213448" y="2500131"/>
            <a:ext cx="2717762" cy="292146"/>
          </a:xfrm>
          <a:prstGeom prst="rightArrowCallout">
            <a:avLst>
              <a:gd name="adj1" fmla="val 17076"/>
              <a:gd name="adj2" fmla="val 13114"/>
              <a:gd name="adj3" fmla="val 25000"/>
              <a:gd name="adj4" fmla="val 6497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BF85A3-B805-6C4F-9DE2-85082D1209AA}"/>
              </a:ext>
            </a:extLst>
          </p:cNvPr>
          <p:cNvSpPr txBox="1"/>
          <p:nvPr/>
        </p:nvSpPr>
        <p:spPr>
          <a:xfrm>
            <a:off x="9213448" y="2084833"/>
            <a:ext cx="832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Semaglutide</a:t>
            </a:r>
            <a:endParaRPr lang="it-IT" sz="1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35E3D8-49E8-074A-8502-E7F5E54882E6}"/>
              </a:ext>
            </a:extLst>
          </p:cNvPr>
          <p:cNvSpPr txBox="1"/>
          <p:nvPr/>
        </p:nvSpPr>
        <p:spPr>
          <a:xfrm>
            <a:off x="10002462" y="2075183"/>
            <a:ext cx="768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chemeClr val="accent1"/>
                </a:solidFill>
              </a:rPr>
              <a:t>Tirzepatide</a:t>
            </a:r>
            <a:endParaRPr lang="it-IT" sz="1000" dirty="0">
              <a:solidFill>
                <a:schemeClr val="accent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B0E962-F1B0-1247-9808-9F5CB5AFACEB}"/>
              </a:ext>
            </a:extLst>
          </p:cNvPr>
          <p:cNvSpPr txBox="1"/>
          <p:nvPr/>
        </p:nvSpPr>
        <p:spPr>
          <a:xfrm>
            <a:off x="10700276" y="2054319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chemeClr val="accent1"/>
                </a:solidFill>
              </a:rPr>
              <a:t>Pramlintide</a:t>
            </a:r>
            <a:r>
              <a:rPr lang="it-IT" sz="1000" dirty="0"/>
              <a:t>…………………..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306A7D-86EF-8A43-9E98-15DF80C7ACD2}"/>
              </a:ext>
            </a:extLst>
          </p:cNvPr>
          <p:cNvSpPr txBox="1"/>
          <p:nvPr/>
        </p:nvSpPr>
        <p:spPr>
          <a:xfrm>
            <a:off x="9056156" y="1054327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Fentermina</a:t>
            </a:r>
            <a:r>
              <a:rPr lang="it-IT" sz="1000" dirty="0"/>
              <a:t>/</a:t>
            </a:r>
            <a:r>
              <a:rPr lang="it-IT" sz="1000" dirty="0" err="1"/>
              <a:t>Topiramato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440309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D2106FA-79AD-3E4C-99D6-5F7FD180DF80}"/>
              </a:ext>
            </a:extLst>
          </p:cNvPr>
          <p:cNvSpPr/>
          <p:nvPr/>
        </p:nvSpPr>
        <p:spPr>
          <a:xfrm>
            <a:off x="344556" y="0"/>
            <a:ext cx="11648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/>
              <a:t>Approach</a:t>
            </a:r>
            <a:r>
              <a:rPr lang="it-IT" sz="2400" b="1" dirty="0"/>
              <a:t> to </a:t>
            </a:r>
            <a:r>
              <a:rPr lang="it-IT" sz="2400" b="1" dirty="0" err="1"/>
              <a:t>patients</a:t>
            </a:r>
            <a:r>
              <a:rPr lang="it-IT" sz="2400" b="1" dirty="0"/>
              <a:t> with </a:t>
            </a:r>
            <a:r>
              <a:rPr lang="it-IT" sz="2400" b="1" dirty="0" err="1"/>
              <a:t>obesity</a:t>
            </a:r>
            <a:r>
              <a:rPr lang="it-IT" sz="2400" b="1" dirty="0"/>
              <a:t>, </a:t>
            </a:r>
            <a:r>
              <a:rPr lang="it-IT" sz="2400" b="1" dirty="0" err="1"/>
              <a:t>nutritional</a:t>
            </a:r>
            <a:r>
              <a:rPr lang="it-IT" sz="2400" b="1" dirty="0"/>
              <a:t> </a:t>
            </a:r>
            <a:r>
              <a:rPr lang="it-IT" sz="2400" b="1" dirty="0" err="1"/>
              <a:t>considerations</a:t>
            </a:r>
            <a:r>
              <a:rPr lang="it-IT" sz="2400" b="1" dirty="0"/>
              <a:t> </a:t>
            </a:r>
            <a:r>
              <a:rPr lang="it-IT" sz="2400" b="1" dirty="0" err="1"/>
              <a:t>during</a:t>
            </a:r>
            <a:r>
              <a:rPr lang="it-IT" sz="2400" b="1" dirty="0"/>
              <a:t> AOM </a:t>
            </a:r>
            <a:r>
              <a:rPr lang="it-IT" sz="2400" b="1" dirty="0" err="1"/>
              <a:t>therapy</a:t>
            </a:r>
            <a:r>
              <a:rPr lang="it-IT" sz="2400" b="1" dirty="0"/>
              <a:t>, and </a:t>
            </a:r>
            <a:r>
              <a:rPr lang="it-IT" sz="2400" b="1" dirty="0" err="1"/>
              <a:t>identification</a:t>
            </a:r>
            <a:r>
              <a:rPr lang="it-IT" sz="2400" b="1" dirty="0"/>
              <a:t> of </a:t>
            </a:r>
            <a:r>
              <a:rPr lang="it-IT" sz="2400" b="1" dirty="0" err="1"/>
              <a:t>patients</a:t>
            </a:r>
            <a:r>
              <a:rPr lang="it-IT" sz="2400" b="1" dirty="0"/>
              <a:t> </a:t>
            </a:r>
            <a:r>
              <a:rPr lang="it-IT" sz="2400" b="1" dirty="0" err="1"/>
              <a:t>at</a:t>
            </a:r>
            <a:r>
              <a:rPr lang="it-IT" sz="2400" b="1" dirty="0"/>
              <a:t>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risk</a:t>
            </a:r>
            <a:r>
              <a:rPr lang="it-IT" sz="2400" b="1" dirty="0"/>
              <a:t> of </a:t>
            </a:r>
            <a:r>
              <a:rPr lang="it-IT" sz="2400" b="1" dirty="0" err="1"/>
              <a:t>malnutrition</a:t>
            </a:r>
            <a:r>
              <a:rPr lang="it-IT" sz="2400" b="1" dirty="0"/>
              <a:t> </a:t>
            </a:r>
            <a:r>
              <a:rPr lang="it-IT" sz="2400" b="1" dirty="0" err="1"/>
              <a:t>prior</a:t>
            </a:r>
            <a:r>
              <a:rPr lang="it-IT" sz="2400" b="1" dirty="0"/>
              <a:t> to </a:t>
            </a:r>
            <a:r>
              <a:rPr lang="it-IT" sz="2400" b="1" dirty="0" err="1"/>
              <a:t>initiation</a:t>
            </a:r>
            <a:r>
              <a:rPr lang="it-IT" sz="2400" b="1" dirty="0"/>
              <a:t> of </a:t>
            </a:r>
            <a:r>
              <a:rPr lang="it-IT" sz="2400" b="1" dirty="0" err="1"/>
              <a:t>AOMs</a:t>
            </a:r>
            <a:r>
              <a:rPr lang="it-IT" sz="2400" b="1" dirty="0"/>
              <a:t>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79522CF-C0CF-ED48-B14B-03C5F3136D01}"/>
              </a:ext>
            </a:extLst>
          </p:cNvPr>
          <p:cNvSpPr/>
          <p:nvPr/>
        </p:nvSpPr>
        <p:spPr>
          <a:xfrm>
            <a:off x="238539" y="6047284"/>
            <a:ext cx="91572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AMDR, </a:t>
            </a:r>
            <a:r>
              <a:rPr lang="it-IT" sz="1200" dirty="0" err="1"/>
              <a:t>acceptable</a:t>
            </a:r>
            <a:r>
              <a:rPr lang="it-IT" sz="1200" dirty="0"/>
              <a:t> </a:t>
            </a:r>
            <a:r>
              <a:rPr lang="it-IT" sz="1200" dirty="0" err="1"/>
              <a:t>macronutrient</a:t>
            </a:r>
            <a:r>
              <a:rPr lang="it-IT" sz="1200" dirty="0"/>
              <a:t> </a:t>
            </a:r>
            <a:r>
              <a:rPr lang="it-IT" sz="1200" dirty="0" err="1"/>
              <a:t>distribution</a:t>
            </a:r>
            <a:r>
              <a:rPr lang="it-IT" sz="1200" dirty="0"/>
              <a:t> </a:t>
            </a:r>
            <a:r>
              <a:rPr lang="it-IT" sz="1200" dirty="0" err="1"/>
              <a:t>range</a:t>
            </a:r>
            <a:r>
              <a:rPr lang="it-IT" sz="1200" dirty="0"/>
              <a:t>; AOM, </a:t>
            </a:r>
            <a:r>
              <a:rPr lang="it-IT" sz="1200" dirty="0" err="1"/>
              <a:t>antiobesity</a:t>
            </a:r>
            <a:r>
              <a:rPr lang="it-IT" sz="1200" dirty="0"/>
              <a:t> </a:t>
            </a:r>
            <a:r>
              <a:rPr lang="it-IT" sz="1200" dirty="0" err="1"/>
              <a:t>medication</a:t>
            </a:r>
            <a:r>
              <a:rPr lang="it-IT" sz="1200" dirty="0"/>
              <a:t>; BW, body </a:t>
            </a:r>
            <a:r>
              <a:rPr lang="it-IT" sz="1200" dirty="0" err="1"/>
              <a:t>weight</a:t>
            </a:r>
            <a:r>
              <a:rPr lang="it-IT" sz="1200" dirty="0"/>
              <a:t>; GI, </a:t>
            </a:r>
            <a:r>
              <a:rPr lang="it-IT" sz="1200" dirty="0" err="1"/>
              <a:t>gastrointestinal</a:t>
            </a:r>
            <a:r>
              <a:rPr lang="it-IT" sz="1200" dirty="0"/>
              <a:t>; OTC, over-the-</a:t>
            </a:r>
            <a:r>
              <a:rPr lang="it-IT" sz="1200" dirty="0" err="1"/>
              <a:t>counter</a:t>
            </a:r>
            <a:r>
              <a:rPr lang="it-IT" sz="1200" dirty="0"/>
              <a:t>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F28A15-5037-8C49-8ECC-EEE6CBA4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0" y="1031093"/>
            <a:ext cx="12097870" cy="501619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49C45F5-C09B-964D-8EE7-AE0F4D82F926}"/>
              </a:ext>
            </a:extLst>
          </p:cNvPr>
          <p:cNvSpPr/>
          <p:nvPr/>
        </p:nvSpPr>
        <p:spPr>
          <a:xfrm>
            <a:off x="10045248" y="6536538"/>
            <a:ext cx="19479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latin typeface="AdvTTeb5f0e55.I"/>
              </a:rPr>
              <a:t>Almandoz</a:t>
            </a:r>
            <a:r>
              <a:rPr lang="it-IT" sz="800" dirty="0">
                <a:latin typeface="AdvTTeb5f0e55.I"/>
              </a:rPr>
              <a:t> JP, </a:t>
            </a:r>
            <a:r>
              <a:rPr lang="it-IT" sz="800" dirty="0" err="1">
                <a:latin typeface="AdvTTeb5f0e55.I"/>
              </a:rPr>
              <a:t>Obesity</a:t>
            </a:r>
            <a:r>
              <a:rPr lang="it-IT" sz="800" dirty="0">
                <a:latin typeface="AdvTTeb5f0e55.I"/>
              </a:rPr>
              <a:t> (Silver Spring). </a:t>
            </a:r>
            <a:r>
              <a:rPr lang="it-IT" sz="800" dirty="0">
                <a:latin typeface="AdvTTa9c1b374"/>
              </a:rPr>
              <a:t>2024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1797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05BA4A-6AA2-474D-BEF0-F1A6EE33F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3" y="224175"/>
            <a:ext cx="6564796" cy="3509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32350C-9480-F549-92ED-E286ADAF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814" y="675880"/>
            <a:ext cx="8994362" cy="82883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6B3EA35-52E9-E84F-8DBA-8FE201C17D06}"/>
              </a:ext>
            </a:extLst>
          </p:cNvPr>
          <p:cNvSpPr/>
          <p:nvPr/>
        </p:nvSpPr>
        <p:spPr>
          <a:xfrm>
            <a:off x="9435548" y="6590494"/>
            <a:ext cx="2845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HelveticaNeueLTStd"/>
              </a:rPr>
              <a:t>Cross </a:t>
            </a:r>
            <a:r>
              <a:rPr lang="it-IT" sz="1100" b="1" dirty="0" err="1">
                <a:latin typeface="HelveticaNeueLTStd"/>
              </a:rPr>
              <a:t>ç</a:t>
            </a:r>
            <a:r>
              <a:rPr lang="it-IT" sz="1100" b="1" dirty="0">
                <a:latin typeface="HelveticaNeueLTStd"/>
              </a:rPr>
              <a:t>, </a:t>
            </a:r>
            <a:r>
              <a:rPr lang="it-IT" sz="1100" b="1" dirty="0" err="1">
                <a:latin typeface="HelveticaNeueLTStd"/>
              </a:rPr>
              <a:t>Am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J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Health-Syst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Pharm</a:t>
            </a:r>
            <a:r>
              <a:rPr lang="it-IT" sz="1100" dirty="0">
                <a:latin typeface="HelveticaNeueLTStd"/>
              </a:rPr>
              <a:t>. 2025 </a:t>
            </a:r>
            <a:endParaRPr lang="it-IT" sz="1100" dirty="0">
              <a:effectLst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A924EA0-9480-4043-B246-28DACB3D53E1}"/>
              </a:ext>
            </a:extLst>
          </p:cNvPr>
          <p:cNvGrpSpPr/>
          <p:nvPr/>
        </p:nvGrpSpPr>
        <p:grpSpPr>
          <a:xfrm>
            <a:off x="1126434" y="1340185"/>
            <a:ext cx="9727095" cy="5432407"/>
            <a:chOff x="1126434" y="1340185"/>
            <a:chExt cx="9727095" cy="543240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A594A0C-87EF-684C-8331-F60B6406A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6434" y="1504713"/>
              <a:ext cx="9727095" cy="5146078"/>
            </a:xfrm>
            <a:prstGeom prst="rect">
              <a:avLst/>
            </a:prstGeom>
          </p:spPr>
        </p:pic>
        <p:sp>
          <p:nvSpPr>
            <p:cNvPr id="6" name="Cornice 5">
              <a:extLst>
                <a:ext uri="{FF2B5EF4-FFF2-40B4-BE49-F238E27FC236}">
                  <a16:creationId xmlns:a16="http://schemas.microsoft.com/office/drawing/2014/main" id="{9207C19C-DB84-7E43-B6F4-D293490A65E0}"/>
                </a:ext>
              </a:extLst>
            </p:cNvPr>
            <p:cNvSpPr/>
            <p:nvPr/>
          </p:nvSpPr>
          <p:spPr>
            <a:xfrm>
              <a:off x="5287616" y="1391478"/>
              <a:ext cx="1669775" cy="5381114"/>
            </a:xfrm>
            <a:prstGeom prst="frame">
              <a:avLst>
                <a:gd name="adj1" fmla="val 5769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" name="Cornice 8">
              <a:extLst>
                <a:ext uri="{FF2B5EF4-FFF2-40B4-BE49-F238E27FC236}">
                  <a16:creationId xmlns:a16="http://schemas.microsoft.com/office/drawing/2014/main" id="{AAAEB45E-F5FF-7C42-9C16-FAE5DF9EF5C5}"/>
                </a:ext>
              </a:extLst>
            </p:cNvPr>
            <p:cNvSpPr/>
            <p:nvPr/>
          </p:nvSpPr>
          <p:spPr>
            <a:xfrm>
              <a:off x="8673543" y="1340185"/>
              <a:ext cx="2179986" cy="5381114"/>
            </a:xfrm>
            <a:prstGeom prst="frame">
              <a:avLst>
                <a:gd name="adj1" fmla="val 5769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724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05BA4A-6AA2-474D-BEF0-F1A6EE33F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17" y="0"/>
            <a:ext cx="5981701" cy="3197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32350C-9480-F549-92ED-E286ADAF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57" y="460551"/>
            <a:ext cx="8242851" cy="76446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7F4A546-4D87-0F41-839D-50C9D54716A1}"/>
              </a:ext>
            </a:extLst>
          </p:cNvPr>
          <p:cNvSpPr/>
          <p:nvPr/>
        </p:nvSpPr>
        <p:spPr>
          <a:xfrm>
            <a:off x="9435548" y="6590494"/>
            <a:ext cx="2845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HelveticaNeueLTStd"/>
              </a:rPr>
              <a:t>Cross </a:t>
            </a:r>
            <a:r>
              <a:rPr lang="it-IT" sz="1100" b="1" dirty="0" err="1">
                <a:latin typeface="HelveticaNeueLTStd"/>
              </a:rPr>
              <a:t>ç</a:t>
            </a:r>
            <a:r>
              <a:rPr lang="it-IT" sz="1100" b="1" dirty="0">
                <a:latin typeface="HelveticaNeueLTStd"/>
              </a:rPr>
              <a:t>, </a:t>
            </a:r>
            <a:r>
              <a:rPr lang="it-IT" sz="1100" b="1" dirty="0" err="1">
                <a:latin typeface="HelveticaNeueLTStd"/>
              </a:rPr>
              <a:t>Am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J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Health-Syst</a:t>
            </a:r>
            <a:r>
              <a:rPr lang="it-IT" sz="1100" b="1" dirty="0">
                <a:latin typeface="HelveticaNeueLTStd"/>
              </a:rPr>
              <a:t> </a:t>
            </a:r>
            <a:r>
              <a:rPr lang="it-IT" sz="1100" b="1" dirty="0" err="1">
                <a:latin typeface="HelveticaNeueLTStd"/>
              </a:rPr>
              <a:t>Pharm</a:t>
            </a:r>
            <a:r>
              <a:rPr lang="it-IT" sz="1100" dirty="0">
                <a:latin typeface="HelveticaNeueLTStd"/>
              </a:rPr>
              <a:t>. 2025 </a:t>
            </a:r>
            <a:endParaRPr lang="it-IT" sz="1100" dirty="0">
              <a:effectLst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8191D6E-6EE5-B74F-8601-54988AFE1FA0}"/>
              </a:ext>
            </a:extLst>
          </p:cNvPr>
          <p:cNvGrpSpPr/>
          <p:nvPr/>
        </p:nvGrpSpPr>
        <p:grpSpPr>
          <a:xfrm>
            <a:off x="1209813" y="1067613"/>
            <a:ext cx="8341139" cy="5784491"/>
            <a:chOff x="1209813" y="1067613"/>
            <a:chExt cx="8341139" cy="578449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7CDE5ADF-A29E-E14C-8B4F-12E9A853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9813" y="1168632"/>
              <a:ext cx="8291995" cy="5683472"/>
            </a:xfrm>
            <a:prstGeom prst="rect">
              <a:avLst/>
            </a:prstGeom>
          </p:spPr>
        </p:pic>
        <p:sp>
          <p:nvSpPr>
            <p:cNvPr id="6" name="Cornice 5">
              <a:extLst>
                <a:ext uri="{FF2B5EF4-FFF2-40B4-BE49-F238E27FC236}">
                  <a16:creationId xmlns:a16="http://schemas.microsoft.com/office/drawing/2014/main" id="{AFD2971F-910D-5B4E-A613-587221356D72}"/>
                </a:ext>
              </a:extLst>
            </p:cNvPr>
            <p:cNvSpPr/>
            <p:nvPr/>
          </p:nvSpPr>
          <p:spPr>
            <a:xfrm>
              <a:off x="4700380" y="1067613"/>
              <a:ext cx="1461882" cy="4882613"/>
            </a:xfrm>
            <a:prstGeom prst="frame">
              <a:avLst>
                <a:gd name="adj1" fmla="val 5769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" name="Cornice 7">
              <a:extLst>
                <a:ext uri="{FF2B5EF4-FFF2-40B4-BE49-F238E27FC236}">
                  <a16:creationId xmlns:a16="http://schemas.microsoft.com/office/drawing/2014/main" id="{C33CBEFA-43B7-1C4F-8376-25D7039BB1A8}"/>
                </a:ext>
              </a:extLst>
            </p:cNvPr>
            <p:cNvSpPr/>
            <p:nvPr/>
          </p:nvSpPr>
          <p:spPr>
            <a:xfrm>
              <a:off x="7580242" y="1168632"/>
              <a:ext cx="1970710" cy="4781594"/>
            </a:xfrm>
            <a:prstGeom prst="frame">
              <a:avLst>
                <a:gd name="adj1" fmla="val 5769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528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E0B6FC-BB24-964A-B6E6-1B9691A7C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13" y="409169"/>
            <a:ext cx="9183757" cy="632248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744BA12-C9FD-7D43-AAA3-EB67E51A69CD}"/>
              </a:ext>
            </a:extLst>
          </p:cNvPr>
          <p:cNvSpPr/>
          <p:nvPr/>
        </p:nvSpPr>
        <p:spPr>
          <a:xfrm>
            <a:off x="8504953" y="6521787"/>
            <a:ext cx="3427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Liu</a:t>
            </a:r>
            <a:r>
              <a:rPr lang="it-IT" sz="1100" b="1" dirty="0">
                <a:latin typeface="MyriadPro"/>
              </a:rPr>
              <a:t> L, International Journal of </a:t>
            </a:r>
            <a:r>
              <a:rPr lang="it-IT" sz="1100" b="1" dirty="0" err="1">
                <a:latin typeface="MyriadPro"/>
              </a:rPr>
              <a:t>Clinical</a:t>
            </a:r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Pharmacy</a:t>
            </a:r>
            <a:r>
              <a:rPr lang="it-IT" sz="1100" b="1" dirty="0">
                <a:latin typeface="MyriadPro"/>
              </a:rPr>
              <a:t> 2024 </a:t>
            </a:r>
            <a:endParaRPr lang="it-IT" sz="11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0F359A2-66B7-324F-BABB-528D68D6036B}"/>
              </a:ext>
            </a:extLst>
          </p:cNvPr>
          <p:cNvSpPr/>
          <p:nvPr/>
        </p:nvSpPr>
        <p:spPr>
          <a:xfrm>
            <a:off x="2662725" y="39837"/>
            <a:ext cx="620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STIX" pitchFamily="2" charset="0"/>
              </a:rPr>
              <a:t>Comparison</a:t>
            </a:r>
            <a:r>
              <a:rPr lang="it-IT" dirty="0">
                <a:latin typeface="STIX" pitchFamily="2" charset="0"/>
              </a:rPr>
              <a:t> of </a:t>
            </a:r>
            <a:r>
              <a:rPr lang="it-IT" dirty="0" err="1">
                <a:latin typeface="STIX" pitchFamily="2" charset="0"/>
              </a:rPr>
              <a:t>tirzepatide</a:t>
            </a:r>
            <a:r>
              <a:rPr lang="it-IT" dirty="0">
                <a:latin typeface="STIX" pitchFamily="2" charset="0"/>
              </a:rPr>
              <a:t> versus placebo for </a:t>
            </a:r>
            <a:r>
              <a:rPr lang="it-IT" dirty="0" err="1">
                <a:latin typeface="STIX" pitchFamily="2" charset="0"/>
              </a:rPr>
              <a:t>safety</a:t>
            </a:r>
            <a:r>
              <a:rPr lang="it-IT" dirty="0">
                <a:latin typeface="STIX" pitchFamily="2" charset="0"/>
              </a:rPr>
              <a:t> </a:t>
            </a:r>
            <a:r>
              <a:rPr lang="it-IT" dirty="0" err="1">
                <a:latin typeface="STIX" pitchFamily="2" charset="0"/>
              </a:rPr>
              <a:t>outcomes</a:t>
            </a:r>
            <a:r>
              <a:rPr lang="it-IT" dirty="0">
                <a:latin typeface="STIX" pitchFamily="2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0706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6CDB11-72D6-024A-B962-67005232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56" y="461831"/>
            <a:ext cx="8881140" cy="613775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6636FAA-0FB1-4F4C-9322-E24B90B93D52}"/>
              </a:ext>
            </a:extLst>
          </p:cNvPr>
          <p:cNvSpPr/>
          <p:nvPr/>
        </p:nvSpPr>
        <p:spPr>
          <a:xfrm>
            <a:off x="8504953" y="6521787"/>
            <a:ext cx="3427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Liu</a:t>
            </a:r>
            <a:r>
              <a:rPr lang="it-IT" sz="1100" b="1" dirty="0">
                <a:latin typeface="MyriadPro"/>
              </a:rPr>
              <a:t> L, International Journal of </a:t>
            </a:r>
            <a:r>
              <a:rPr lang="it-IT" sz="1100" b="1" dirty="0" err="1">
                <a:latin typeface="MyriadPro"/>
              </a:rPr>
              <a:t>Clinical</a:t>
            </a:r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Pharmacy</a:t>
            </a:r>
            <a:r>
              <a:rPr lang="it-IT" sz="1100" b="1" dirty="0">
                <a:latin typeface="MyriadPro"/>
              </a:rPr>
              <a:t> 2024 </a:t>
            </a:r>
            <a:endParaRPr lang="it-IT" sz="11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52B4244-FD3B-DF4E-80BE-D626E61C61D5}"/>
              </a:ext>
            </a:extLst>
          </p:cNvPr>
          <p:cNvSpPr/>
          <p:nvPr/>
        </p:nvSpPr>
        <p:spPr>
          <a:xfrm>
            <a:off x="2662725" y="39837"/>
            <a:ext cx="620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STIX" pitchFamily="2" charset="0"/>
              </a:rPr>
              <a:t>Comparison</a:t>
            </a:r>
            <a:r>
              <a:rPr lang="it-IT" dirty="0">
                <a:latin typeface="STIX" pitchFamily="2" charset="0"/>
              </a:rPr>
              <a:t> of </a:t>
            </a:r>
            <a:r>
              <a:rPr lang="it-IT" dirty="0" err="1">
                <a:latin typeface="STIX" pitchFamily="2" charset="0"/>
              </a:rPr>
              <a:t>tirzepatide</a:t>
            </a:r>
            <a:r>
              <a:rPr lang="it-IT" dirty="0">
                <a:latin typeface="STIX" pitchFamily="2" charset="0"/>
              </a:rPr>
              <a:t> versus placebo for </a:t>
            </a:r>
            <a:r>
              <a:rPr lang="it-IT" dirty="0" err="1">
                <a:latin typeface="STIX" pitchFamily="2" charset="0"/>
              </a:rPr>
              <a:t>safety</a:t>
            </a:r>
            <a:r>
              <a:rPr lang="it-IT" dirty="0">
                <a:latin typeface="STIX" pitchFamily="2" charset="0"/>
              </a:rPr>
              <a:t> </a:t>
            </a:r>
            <a:r>
              <a:rPr lang="it-IT" dirty="0" err="1">
                <a:latin typeface="STIX" pitchFamily="2" charset="0"/>
              </a:rPr>
              <a:t>outcomes</a:t>
            </a:r>
            <a:r>
              <a:rPr lang="it-IT" dirty="0">
                <a:latin typeface="STIX" pitchFamily="2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20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9D4063-4828-3A43-A5FB-11B1CFCD9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5" y="416295"/>
            <a:ext cx="9515061" cy="621586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8199810-6FA5-2C48-A377-FEEC0B375EB1}"/>
              </a:ext>
            </a:extLst>
          </p:cNvPr>
          <p:cNvSpPr/>
          <p:nvPr/>
        </p:nvSpPr>
        <p:spPr>
          <a:xfrm>
            <a:off x="8504953" y="6521787"/>
            <a:ext cx="3427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Liu</a:t>
            </a:r>
            <a:r>
              <a:rPr lang="it-IT" sz="1100" b="1" dirty="0">
                <a:latin typeface="MyriadPro"/>
              </a:rPr>
              <a:t> L, International Journal of </a:t>
            </a:r>
            <a:r>
              <a:rPr lang="it-IT" sz="1100" b="1" dirty="0" err="1">
                <a:latin typeface="MyriadPro"/>
              </a:rPr>
              <a:t>Clinical</a:t>
            </a:r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Pharmacy</a:t>
            </a:r>
            <a:r>
              <a:rPr lang="it-IT" sz="1100" b="1" dirty="0">
                <a:latin typeface="MyriadPro"/>
              </a:rPr>
              <a:t> 2024 </a:t>
            </a:r>
            <a:endParaRPr lang="it-IT" sz="11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421AB1D-1145-A54B-9BFB-5EBADA3DE173}"/>
              </a:ext>
            </a:extLst>
          </p:cNvPr>
          <p:cNvSpPr/>
          <p:nvPr/>
        </p:nvSpPr>
        <p:spPr>
          <a:xfrm>
            <a:off x="2662725" y="39837"/>
            <a:ext cx="620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STIX" pitchFamily="2" charset="0"/>
              </a:rPr>
              <a:t>Comparison</a:t>
            </a:r>
            <a:r>
              <a:rPr lang="it-IT" dirty="0">
                <a:latin typeface="STIX" pitchFamily="2" charset="0"/>
              </a:rPr>
              <a:t> of </a:t>
            </a:r>
            <a:r>
              <a:rPr lang="it-IT" dirty="0" err="1">
                <a:latin typeface="STIX" pitchFamily="2" charset="0"/>
              </a:rPr>
              <a:t>tirzepatide</a:t>
            </a:r>
            <a:r>
              <a:rPr lang="it-IT" dirty="0">
                <a:latin typeface="STIX" pitchFamily="2" charset="0"/>
              </a:rPr>
              <a:t> versus placebo for </a:t>
            </a:r>
            <a:r>
              <a:rPr lang="it-IT" dirty="0" err="1">
                <a:latin typeface="STIX" pitchFamily="2" charset="0"/>
              </a:rPr>
              <a:t>safety</a:t>
            </a:r>
            <a:r>
              <a:rPr lang="it-IT" dirty="0">
                <a:latin typeface="STIX" pitchFamily="2" charset="0"/>
              </a:rPr>
              <a:t> </a:t>
            </a:r>
            <a:r>
              <a:rPr lang="it-IT" dirty="0" err="1">
                <a:latin typeface="STIX" pitchFamily="2" charset="0"/>
              </a:rPr>
              <a:t>outcomes</a:t>
            </a:r>
            <a:r>
              <a:rPr lang="it-IT" dirty="0">
                <a:latin typeface="STIX" pitchFamily="2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7770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E08A83-9D53-8344-8916-46E43152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0" y="599190"/>
            <a:ext cx="6873315" cy="605340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6ED02A4-81DE-5F44-B400-CD64A07C0DE5}"/>
              </a:ext>
            </a:extLst>
          </p:cNvPr>
          <p:cNvSpPr/>
          <p:nvPr/>
        </p:nvSpPr>
        <p:spPr>
          <a:xfrm>
            <a:off x="8504953" y="6521787"/>
            <a:ext cx="34275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Liu</a:t>
            </a:r>
            <a:r>
              <a:rPr lang="it-IT" sz="1100" b="1" dirty="0">
                <a:latin typeface="MyriadPro"/>
              </a:rPr>
              <a:t> L, International Journal of </a:t>
            </a:r>
            <a:r>
              <a:rPr lang="it-IT" sz="1100" b="1" dirty="0" err="1">
                <a:latin typeface="MyriadPro"/>
              </a:rPr>
              <a:t>Clinical</a:t>
            </a:r>
            <a:r>
              <a:rPr lang="it-IT" sz="1100" b="1" dirty="0">
                <a:latin typeface="MyriadPro"/>
              </a:rPr>
              <a:t> </a:t>
            </a:r>
            <a:r>
              <a:rPr lang="it-IT" sz="1100" b="1" dirty="0" err="1">
                <a:latin typeface="MyriadPro"/>
              </a:rPr>
              <a:t>Pharmacy</a:t>
            </a:r>
            <a:r>
              <a:rPr lang="it-IT" sz="1100" b="1" dirty="0">
                <a:latin typeface="MyriadPro"/>
              </a:rPr>
              <a:t> 2024 </a:t>
            </a:r>
            <a:endParaRPr lang="it-IT" sz="11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84C7287-276D-2548-9538-5D74DAE73D83}"/>
              </a:ext>
            </a:extLst>
          </p:cNvPr>
          <p:cNvSpPr/>
          <p:nvPr/>
        </p:nvSpPr>
        <p:spPr>
          <a:xfrm>
            <a:off x="2662725" y="39837"/>
            <a:ext cx="620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STIX" pitchFamily="2" charset="0"/>
              </a:rPr>
              <a:t>Comparison</a:t>
            </a:r>
            <a:r>
              <a:rPr lang="it-IT" dirty="0">
                <a:latin typeface="STIX" pitchFamily="2" charset="0"/>
              </a:rPr>
              <a:t> of </a:t>
            </a:r>
            <a:r>
              <a:rPr lang="it-IT" dirty="0" err="1">
                <a:latin typeface="STIX" pitchFamily="2" charset="0"/>
              </a:rPr>
              <a:t>tirzepatide</a:t>
            </a:r>
            <a:r>
              <a:rPr lang="it-IT" dirty="0">
                <a:latin typeface="STIX" pitchFamily="2" charset="0"/>
              </a:rPr>
              <a:t> versus placebo for </a:t>
            </a:r>
            <a:r>
              <a:rPr lang="it-IT" dirty="0" err="1">
                <a:latin typeface="STIX" pitchFamily="2" charset="0"/>
              </a:rPr>
              <a:t>safety</a:t>
            </a:r>
            <a:r>
              <a:rPr lang="it-IT" dirty="0">
                <a:latin typeface="STIX" pitchFamily="2" charset="0"/>
              </a:rPr>
              <a:t> </a:t>
            </a:r>
            <a:r>
              <a:rPr lang="it-IT" dirty="0" err="1">
                <a:latin typeface="STIX" pitchFamily="2" charset="0"/>
              </a:rPr>
              <a:t>outcomes</a:t>
            </a:r>
            <a:r>
              <a:rPr lang="it-IT" dirty="0">
                <a:latin typeface="STIX" pitchFamily="2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9871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4EE078-B86C-AD45-A8DC-3F25BDF2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17487" y="-1729590"/>
            <a:ext cx="6600554" cy="1035128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525F326-D080-8E4C-B5BA-D765395E674D}"/>
              </a:ext>
            </a:extLst>
          </p:cNvPr>
          <p:cNvSpPr/>
          <p:nvPr/>
        </p:nvSpPr>
        <p:spPr>
          <a:xfrm>
            <a:off x="10066148" y="6484720"/>
            <a:ext cx="17283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/>
              <a:t>Onakpoya</a:t>
            </a:r>
            <a:r>
              <a:rPr lang="it-IT" sz="1100" dirty="0"/>
              <a:t> IJ, </a:t>
            </a:r>
            <a:r>
              <a:rPr lang="it-IT" sz="1100" dirty="0" err="1"/>
              <a:t>Obesity</a:t>
            </a:r>
            <a:r>
              <a:rPr lang="it-IT" sz="1100" dirty="0"/>
              <a:t> </a:t>
            </a:r>
            <a:r>
              <a:rPr lang="it-IT" sz="1100" dirty="0">
                <a:effectLst/>
              </a:rPr>
              <a:t>2018 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558828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2B5040E-B8C3-864A-A86B-77EF35F7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4" y="478649"/>
            <a:ext cx="10058400" cy="604804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E293AAB-E6BD-3147-8FC8-8A5D31C96BDB}"/>
              </a:ext>
            </a:extLst>
          </p:cNvPr>
          <p:cNvSpPr/>
          <p:nvPr/>
        </p:nvSpPr>
        <p:spPr>
          <a:xfrm>
            <a:off x="9571943" y="6526696"/>
            <a:ext cx="2854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/>
              <a:t>Onakpoya</a:t>
            </a:r>
            <a:r>
              <a:rPr lang="it-IT" sz="1100" dirty="0"/>
              <a:t> IJ, </a:t>
            </a:r>
            <a:r>
              <a:rPr lang="it-IT" sz="1100" dirty="0">
                <a:effectLst/>
                <a:latin typeface="AdvTTeb5f0e55.I"/>
              </a:rPr>
              <a:t>Br </a:t>
            </a:r>
            <a:r>
              <a:rPr lang="it-IT" sz="1100" dirty="0" err="1">
                <a:effectLst/>
                <a:latin typeface="AdvTTeb5f0e55.I"/>
              </a:rPr>
              <a:t>J</a:t>
            </a:r>
            <a:r>
              <a:rPr lang="it-IT" sz="1100" dirty="0">
                <a:effectLst/>
                <a:latin typeface="AdvTTeb5f0e55.I"/>
              </a:rPr>
              <a:t> </a:t>
            </a:r>
            <a:r>
              <a:rPr lang="it-IT" sz="1100" dirty="0" err="1">
                <a:effectLst/>
                <a:latin typeface="AdvTTeb5f0e55.I"/>
              </a:rPr>
              <a:t>Clin</a:t>
            </a:r>
            <a:r>
              <a:rPr lang="it-IT" sz="1100" dirty="0">
                <a:effectLst/>
                <a:latin typeface="AdvTTeb5f0e55.I"/>
              </a:rPr>
              <a:t> </a:t>
            </a:r>
            <a:r>
              <a:rPr lang="it-IT" sz="1100" dirty="0" err="1">
                <a:effectLst/>
                <a:latin typeface="AdvTTeb5f0e55.I"/>
              </a:rPr>
              <a:t>Pharmacol</a:t>
            </a:r>
            <a:r>
              <a:rPr lang="it-IT" sz="1100" dirty="0">
                <a:effectLst/>
                <a:latin typeface="AdvTTeb5f0e55.I"/>
              </a:rPr>
              <a:t>. </a:t>
            </a:r>
            <a:r>
              <a:rPr lang="it-IT" sz="1100" dirty="0">
                <a:effectLst/>
                <a:latin typeface="AdvTTa9c1b374"/>
              </a:rPr>
              <a:t>2020 </a:t>
            </a:r>
            <a:endParaRPr lang="it-IT" sz="1100" dirty="0"/>
          </a:p>
          <a:p>
            <a:r>
              <a:rPr lang="it-IT" sz="1100" dirty="0"/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D8A3E4B-DBA1-C047-BFFF-EFA66F52769D}"/>
              </a:ext>
            </a:extLst>
          </p:cNvPr>
          <p:cNvSpPr/>
          <p:nvPr/>
        </p:nvSpPr>
        <p:spPr>
          <a:xfrm>
            <a:off x="3275142" y="0"/>
            <a:ext cx="6039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Lato"/>
              </a:rPr>
              <a:t>Naltrexone</a:t>
            </a:r>
            <a:r>
              <a:rPr lang="it-IT" b="1" dirty="0">
                <a:latin typeface="Lato"/>
              </a:rPr>
              <a:t>–</a:t>
            </a:r>
            <a:r>
              <a:rPr lang="it-IT" b="1" dirty="0" err="1">
                <a:latin typeface="Lato"/>
              </a:rPr>
              <a:t>bupropion</a:t>
            </a:r>
            <a:r>
              <a:rPr lang="it-IT" b="1" dirty="0">
                <a:latin typeface="Lato"/>
              </a:rPr>
              <a:t> (</a:t>
            </a:r>
            <a:r>
              <a:rPr lang="it-IT" b="1" dirty="0" err="1">
                <a:latin typeface="Lato"/>
              </a:rPr>
              <a:t>Mysimba</a:t>
            </a:r>
            <a:r>
              <a:rPr lang="it-IT" b="1" dirty="0">
                <a:latin typeface="Lato"/>
              </a:rPr>
              <a:t>) in management of </a:t>
            </a:r>
            <a:r>
              <a:rPr lang="it-IT" b="1" dirty="0" err="1">
                <a:latin typeface="Lato"/>
              </a:rPr>
              <a:t>obesity</a:t>
            </a:r>
            <a:r>
              <a:rPr lang="it-IT" b="1" dirty="0">
                <a:latin typeface="Lato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7910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02C4AC5-D23B-0D46-BB16-E0B35014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72" y="404313"/>
            <a:ext cx="7806111" cy="60673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8D0A10-7842-7F43-BEB0-A675BFEFC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0"/>
            <a:ext cx="7143660" cy="4762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B96540-8CCA-0440-8413-977427A64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08" y="477505"/>
            <a:ext cx="2962446" cy="2487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B7FD20-2261-C647-B86A-D2C4C7CA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12" y="985554"/>
            <a:ext cx="4208208" cy="34734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BED9EC-1131-3245-A601-A70825F2B9F7}"/>
              </a:ext>
            </a:extLst>
          </p:cNvPr>
          <p:cNvSpPr txBox="1"/>
          <p:nvPr/>
        </p:nvSpPr>
        <p:spPr>
          <a:xfrm>
            <a:off x="1174954" y="2976346"/>
            <a:ext cx="112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No or &lt;5% </a:t>
            </a:r>
            <a:r>
              <a:rPr lang="it-IT" sz="1200" b="1" dirty="0" err="1">
                <a:solidFill>
                  <a:schemeClr val="bg1"/>
                </a:solidFill>
              </a:rPr>
              <a:t>weight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loss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2" name="Saetta 11">
            <a:extLst>
              <a:ext uri="{FF2B5EF4-FFF2-40B4-BE49-F238E27FC236}">
                <a16:creationId xmlns:a16="http://schemas.microsoft.com/office/drawing/2014/main" id="{5653BADD-9667-2E4D-BF6E-969963819207}"/>
              </a:ext>
            </a:extLst>
          </p:cNvPr>
          <p:cNvSpPr/>
          <p:nvPr/>
        </p:nvSpPr>
        <p:spPr>
          <a:xfrm rot="16200000">
            <a:off x="1421219" y="2407891"/>
            <a:ext cx="635649" cy="628769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4F9E62-294D-044F-9C9A-064F92F12CEF}"/>
              </a:ext>
            </a:extLst>
          </p:cNvPr>
          <p:cNvSpPr txBox="1"/>
          <p:nvPr/>
        </p:nvSpPr>
        <p:spPr>
          <a:xfrm>
            <a:off x="2053428" y="3626244"/>
            <a:ext cx="161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BMI≥25 kg/mq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8A13C2-806E-3F49-8EAF-2C02461C4BE5}"/>
              </a:ext>
            </a:extLst>
          </p:cNvPr>
          <p:cNvSpPr txBox="1"/>
          <p:nvPr/>
        </p:nvSpPr>
        <p:spPr>
          <a:xfrm>
            <a:off x="38440" y="2134685"/>
            <a:ext cx="2281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BMI≥27 kg/mq with </a:t>
            </a:r>
            <a:r>
              <a:rPr lang="it-IT" sz="1200" b="1" dirty="0" err="1"/>
              <a:t>comorbidity</a:t>
            </a:r>
            <a:endParaRPr lang="it-IT" sz="12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0DC5D4-819B-EA42-8C3A-5910357D71AE}"/>
              </a:ext>
            </a:extLst>
          </p:cNvPr>
          <p:cNvSpPr txBox="1"/>
          <p:nvPr/>
        </p:nvSpPr>
        <p:spPr>
          <a:xfrm>
            <a:off x="439840" y="1908440"/>
            <a:ext cx="1299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BMI≥30 kg/mq</a:t>
            </a:r>
          </a:p>
        </p:txBody>
      </p:sp>
    </p:spTree>
    <p:extLst>
      <p:ext uri="{BB962C8B-B14F-4D97-AF65-F5344CB8AC3E}">
        <p14:creationId xmlns:p14="http://schemas.microsoft.com/office/powerpoint/2010/main" val="57119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AA7A3D-B4EB-B843-AEAD-F429B34F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80"/>
            <a:ext cx="11764628" cy="633125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6B7B65E-5190-5C41-8391-2AAF05EE17D2}"/>
              </a:ext>
            </a:extLst>
          </p:cNvPr>
          <p:cNvSpPr/>
          <p:nvPr/>
        </p:nvSpPr>
        <p:spPr>
          <a:xfrm>
            <a:off x="10138014" y="6546638"/>
            <a:ext cx="19479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latin typeface="AdvTTeb5f0e55.I"/>
              </a:rPr>
              <a:t>Almandoz</a:t>
            </a:r>
            <a:r>
              <a:rPr lang="it-IT" sz="800" dirty="0">
                <a:latin typeface="AdvTTeb5f0e55.I"/>
              </a:rPr>
              <a:t> JP, </a:t>
            </a:r>
            <a:r>
              <a:rPr lang="it-IT" sz="800" dirty="0" err="1">
                <a:latin typeface="AdvTTeb5f0e55.I"/>
              </a:rPr>
              <a:t>Obesity</a:t>
            </a:r>
            <a:r>
              <a:rPr lang="it-IT" sz="800" dirty="0">
                <a:latin typeface="AdvTTeb5f0e55.I"/>
              </a:rPr>
              <a:t> (Silver Spring). </a:t>
            </a:r>
            <a:r>
              <a:rPr lang="it-IT" sz="800" dirty="0">
                <a:latin typeface="AdvTTa9c1b374"/>
              </a:rPr>
              <a:t>2024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0885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6A9ABF-BC99-CD4F-8F16-F75AAE3C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A0CC3B-6794-AE45-BF51-F5B98103E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follow-up programmati (1-3-6-12-18-24 mesi e poi annualmente) devono essere gestiti in modo multidisciplinare (internista/dietologo/psicologo/psichiatra), per prevenire e/o gestire complicanze, nutrizionali</a:t>
            </a:r>
          </a:p>
          <a:p>
            <a:r>
              <a:rPr lang="it-IT" dirty="0"/>
              <a:t>L’FDA ha consigliato di valutare l’efficacia della terapia farmacologica dopo 12 settimane di trattamento, e se dopo tale periodo il paziente non ha perso almeno il 5% del proprio peso rispetto al peso iniziale, il trattamento dovrebbe essere sospeso, in modo tale da poterlo proseguire solo nei soggetti responsivi e al fine di massimizzare il rapporto rischio-beneficio.</a:t>
            </a:r>
          </a:p>
        </p:txBody>
      </p:sp>
    </p:spTree>
    <p:extLst>
      <p:ext uri="{BB962C8B-B14F-4D97-AF65-F5344CB8AC3E}">
        <p14:creationId xmlns:p14="http://schemas.microsoft.com/office/powerpoint/2010/main" val="1189098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C60B47-E548-EF48-B926-29404CB9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" y="2397148"/>
            <a:ext cx="5764695" cy="43293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BF89B7-1E88-6446-9D17-77C1DAD6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15" y="2327742"/>
            <a:ext cx="5533059" cy="44681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1DC5FC-964C-B642-A170-84259E86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166" y="0"/>
            <a:ext cx="6119381" cy="251619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83F203B-807E-7C4D-92C5-13F79C2BCF92}"/>
              </a:ext>
            </a:extLst>
          </p:cNvPr>
          <p:cNvSpPr/>
          <p:nvPr/>
        </p:nvSpPr>
        <p:spPr>
          <a:xfrm>
            <a:off x="6041109" y="1610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>
                <a:solidFill>
                  <a:srgbClr val="211E1E"/>
                </a:solidFill>
              </a:rPr>
              <a:t>Incretin-Based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Weight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Loss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Pharmacotherapy</a:t>
            </a:r>
            <a:r>
              <a:rPr lang="it-IT" b="1" dirty="0">
                <a:solidFill>
                  <a:srgbClr val="211E1E"/>
                </a:solidFill>
              </a:rPr>
              <a:t>: Can </a:t>
            </a:r>
            <a:r>
              <a:rPr lang="it-IT" b="1" dirty="0" err="1">
                <a:solidFill>
                  <a:srgbClr val="211E1E"/>
                </a:solidFill>
              </a:rPr>
              <a:t>Resistance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Exercise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Optimize</a:t>
            </a:r>
            <a:r>
              <a:rPr lang="it-IT" b="1" dirty="0">
                <a:solidFill>
                  <a:srgbClr val="211E1E"/>
                </a:solidFill>
              </a:rPr>
              <a:t> </a:t>
            </a:r>
            <a:r>
              <a:rPr lang="it-IT" b="1" dirty="0" err="1">
                <a:solidFill>
                  <a:srgbClr val="211E1E"/>
                </a:solidFill>
              </a:rPr>
              <a:t>Changes</a:t>
            </a:r>
            <a:r>
              <a:rPr lang="it-IT" b="1" dirty="0">
                <a:solidFill>
                  <a:srgbClr val="211E1E"/>
                </a:solidFill>
              </a:rPr>
              <a:t> in Body </a:t>
            </a:r>
            <a:r>
              <a:rPr lang="it-IT" b="1" dirty="0" err="1">
                <a:solidFill>
                  <a:srgbClr val="211E1E"/>
                </a:solidFill>
              </a:rPr>
              <a:t>Composition</a:t>
            </a:r>
            <a:r>
              <a:rPr lang="it-IT" b="1" dirty="0">
                <a:solidFill>
                  <a:srgbClr val="211E1E"/>
                </a:solidFill>
              </a:rPr>
              <a:t>? </a:t>
            </a:r>
            <a:endParaRPr lang="it-IT" b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C3B5766-B3C8-9948-BE3B-6AB2E82C582D}"/>
              </a:ext>
            </a:extLst>
          </p:cNvPr>
          <p:cNvSpPr/>
          <p:nvPr/>
        </p:nvSpPr>
        <p:spPr>
          <a:xfrm>
            <a:off x="10110592" y="6595652"/>
            <a:ext cx="20265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/>
              <a:t>Locatelli JC, </a:t>
            </a:r>
            <a:r>
              <a:rPr lang="it-IT" sz="1100" dirty="0" err="1"/>
              <a:t>Diabetes</a:t>
            </a:r>
            <a:r>
              <a:rPr lang="it-IT" sz="1100" dirty="0"/>
              <a:t> Care 2024 </a:t>
            </a:r>
          </a:p>
        </p:txBody>
      </p:sp>
    </p:spTree>
    <p:extLst>
      <p:ext uri="{BB962C8B-B14F-4D97-AF65-F5344CB8AC3E}">
        <p14:creationId xmlns:p14="http://schemas.microsoft.com/office/powerpoint/2010/main" val="228622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293303F-7DDE-AA44-A856-9455BF3DB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" y="367712"/>
            <a:ext cx="3604592" cy="471074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AAF29EF-764F-9047-B571-213B93EDAC1C}"/>
              </a:ext>
            </a:extLst>
          </p:cNvPr>
          <p:cNvSpPr/>
          <p:nvPr/>
        </p:nvSpPr>
        <p:spPr>
          <a:xfrm>
            <a:off x="2765686" y="157838"/>
            <a:ext cx="7354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/>
              <a:t>Role</a:t>
            </a:r>
            <a:r>
              <a:rPr lang="it-IT" sz="2400" b="1" dirty="0"/>
              <a:t> of </a:t>
            </a:r>
            <a:r>
              <a:rPr lang="it-IT" sz="2400" b="1" dirty="0" err="1"/>
              <a:t>pancreatic</a:t>
            </a:r>
            <a:r>
              <a:rPr lang="it-IT" sz="2400" b="1" dirty="0"/>
              <a:t> </a:t>
            </a:r>
            <a:r>
              <a:rPr lang="it-IT" sz="2400" b="1" dirty="0" err="1"/>
              <a:t>lipase</a:t>
            </a:r>
            <a:r>
              <a:rPr lang="it-IT" sz="2400" b="1" dirty="0"/>
              <a:t> </a:t>
            </a:r>
            <a:r>
              <a:rPr lang="it-IT" sz="2400" b="1" dirty="0" err="1"/>
              <a:t>inhibition</a:t>
            </a:r>
            <a:r>
              <a:rPr lang="it-IT" sz="2400" b="1" dirty="0"/>
              <a:t> in </a:t>
            </a:r>
            <a:r>
              <a:rPr lang="it-IT" sz="2400" b="1" dirty="0" err="1"/>
              <a:t>obesity</a:t>
            </a:r>
            <a:r>
              <a:rPr lang="it-IT" sz="2400" b="1" dirty="0"/>
              <a:t> treatment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EFC11CA-4B23-5E43-8D22-1FED67E218E5}"/>
              </a:ext>
            </a:extLst>
          </p:cNvPr>
          <p:cNvSpPr/>
          <p:nvPr/>
        </p:nvSpPr>
        <p:spPr>
          <a:xfrm>
            <a:off x="3411554" y="3241615"/>
            <a:ext cx="88391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/>
              <a:t>Adverse</a:t>
            </a:r>
            <a:r>
              <a:rPr lang="it-IT" b="1" i="1" dirty="0"/>
              <a:t> </a:t>
            </a:r>
            <a:r>
              <a:rPr lang="it-IT" b="1" i="1" dirty="0" err="1"/>
              <a:t>effects</a:t>
            </a:r>
            <a:r>
              <a:rPr lang="it-IT" b="1" i="1" dirty="0"/>
              <a:t>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dirty="0" err="1"/>
              <a:t>Orlistat-associated</a:t>
            </a:r>
            <a:r>
              <a:rPr lang="it-IT" dirty="0"/>
              <a:t> </a:t>
            </a:r>
            <a:r>
              <a:rPr lang="it-IT" dirty="0" err="1"/>
              <a:t>gallstones</a:t>
            </a:r>
            <a:r>
              <a:rPr lang="it-IT" dirty="0"/>
              <a:t>,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with bile </a:t>
            </a:r>
            <a:r>
              <a:rPr lang="it-IT" dirty="0" err="1"/>
              <a:t>obstruction</a:t>
            </a:r>
            <a:r>
              <a:rPr lang="it-IT" dirty="0"/>
              <a:t>, and acute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failure</a:t>
            </a:r>
            <a:endParaRPr lang="it-IT" dirty="0"/>
          </a:p>
          <a:p>
            <a:endParaRPr lang="it-IT" dirty="0"/>
          </a:p>
          <a:p>
            <a:pPr marL="342900" indent="-342900">
              <a:buFont typeface="Wingdings" pitchFamily="2" charset="2"/>
              <a:buChar char="v"/>
            </a:pPr>
            <a:r>
              <a:rPr lang="it-IT" dirty="0" err="1"/>
              <a:t>Orlistat-associated</a:t>
            </a:r>
            <a:r>
              <a:rPr lang="it-IT" dirty="0"/>
              <a:t> </a:t>
            </a:r>
            <a:r>
              <a:rPr lang="it-IT" dirty="0" err="1"/>
              <a:t>Enteric</a:t>
            </a:r>
            <a:r>
              <a:rPr lang="it-IT" dirty="0"/>
              <a:t> </a:t>
            </a:r>
            <a:r>
              <a:rPr lang="it-IT" dirty="0" err="1"/>
              <a:t>hyperoxaluria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from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oxalate</a:t>
            </a:r>
            <a:r>
              <a:rPr lang="it-IT" dirty="0"/>
              <a:t> </a:t>
            </a:r>
            <a:r>
              <a:rPr lang="it-IT" dirty="0" err="1"/>
              <a:t>absorption</a:t>
            </a:r>
            <a:r>
              <a:rPr lang="it-IT" dirty="0"/>
              <a:t> in the intestine, </a:t>
            </a:r>
            <a:r>
              <a:rPr lang="it-IT" dirty="0" err="1"/>
              <a:t>particularly</a:t>
            </a:r>
            <a:r>
              <a:rPr lang="it-IT" dirty="0"/>
              <a:t> in the </a:t>
            </a:r>
            <a:r>
              <a:rPr lang="it-IT" dirty="0" err="1"/>
              <a:t>context</a:t>
            </a:r>
            <a:r>
              <a:rPr lang="it-IT" dirty="0"/>
              <a:t> of </a:t>
            </a:r>
            <a:r>
              <a:rPr lang="it-IT" dirty="0" err="1"/>
              <a:t>conditions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bowel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, short </a:t>
            </a:r>
            <a:r>
              <a:rPr lang="it-IT" dirty="0" err="1"/>
              <a:t>bowel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, and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 </a:t>
            </a:r>
          </a:p>
          <a:p>
            <a:pPr marL="342900" indent="-342900">
              <a:buFont typeface="Wingdings" pitchFamily="2" charset="2"/>
              <a:buChar char="v"/>
            </a:pPr>
            <a:endParaRPr lang="it-IT" dirty="0"/>
          </a:p>
          <a:p>
            <a:pPr marL="342900" indent="-342900">
              <a:buFont typeface="Wingdings" pitchFamily="2" charset="2"/>
              <a:buChar char="v"/>
            </a:pPr>
            <a:r>
              <a:rPr lang="it-IT" dirty="0" err="1"/>
              <a:t>Orlistat</a:t>
            </a:r>
            <a:r>
              <a:rPr lang="it-IT" dirty="0"/>
              <a:t> </a:t>
            </a:r>
            <a:r>
              <a:rPr lang="it-IT" dirty="0" err="1"/>
              <a:t>affects</a:t>
            </a:r>
            <a:r>
              <a:rPr lang="it-IT" dirty="0"/>
              <a:t> the </a:t>
            </a:r>
            <a:r>
              <a:rPr lang="it-IT" dirty="0" err="1"/>
              <a:t>absorption</a:t>
            </a:r>
            <a:r>
              <a:rPr lang="it-IT" dirty="0"/>
              <a:t> and </a:t>
            </a:r>
            <a:r>
              <a:rPr lang="it-IT" dirty="0" err="1"/>
              <a:t>effectiveness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medications</a:t>
            </a:r>
            <a:r>
              <a:rPr lang="it-IT" dirty="0"/>
              <a:t>,</a:t>
            </a:r>
          </a:p>
          <a:p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warfarin</a:t>
            </a:r>
            <a:r>
              <a:rPr lang="it-IT" dirty="0"/>
              <a:t>, </a:t>
            </a:r>
            <a:r>
              <a:rPr lang="it-IT" dirty="0" err="1"/>
              <a:t>amiodarone</a:t>
            </a:r>
            <a:r>
              <a:rPr lang="it-IT" dirty="0"/>
              <a:t>, </a:t>
            </a:r>
            <a:r>
              <a:rPr lang="it-IT" dirty="0" err="1"/>
              <a:t>ciclosporin</a:t>
            </a:r>
            <a:r>
              <a:rPr lang="it-IT" dirty="0"/>
              <a:t>, and </a:t>
            </a:r>
            <a:r>
              <a:rPr lang="it-IT" dirty="0" err="1"/>
              <a:t>thyroxine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fat-soluble</a:t>
            </a:r>
            <a:r>
              <a:rPr lang="it-IT" dirty="0"/>
              <a:t> </a:t>
            </a:r>
            <a:r>
              <a:rPr lang="it-IT" dirty="0" err="1"/>
              <a:t>vitamins</a:t>
            </a:r>
            <a:r>
              <a:rPr lang="it-IT" dirty="0"/>
              <a:t> </a:t>
            </a:r>
          </a:p>
          <a:p>
            <a:endParaRPr lang="it-IT" sz="2000" dirty="0"/>
          </a:p>
          <a:p>
            <a:r>
              <a:rPr lang="it-IT" sz="2000" dirty="0"/>
              <a:t> </a:t>
            </a:r>
          </a:p>
          <a:p>
            <a:r>
              <a:rPr lang="it-IT" sz="2000" dirty="0"/>
              <a:t> </a:t>
            </a:r>
          </a:p>
          <a:p>
            <a:r>
              <a:rPr lang="it-IT" sz="2000" dirty="0"/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D3D6785-CE5C-9E4E-B3A0-D5020D8BAA49}"/>
              </a:ext>
            </a:extLst>
          </p:cNvPr>
          <p:cNvSpPr/>
          <p:nvPr/>
        </p:nvSpPr>
        <p:spPr>
          <a:xfrm>
            <a:off x="18706" y="6420922"/>
            <a:ext cx="35009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err="1">
                <a:latin typeface="+mj-lt"/>
              </a:rPr>
              <a:t>Subramaniyan</a:t>
            </a:r>
            <a:r>
              <a:rPr lang="it-IT" sz="1100" b="1" i="1" dirty="0">
                <a:latin typeface="+mj-lt"/>
              </a:rPr>
              <a:t> V, International Journal of </a:t>
            </a:r>
            <a:r>
              <a:rPr lang="it-IT" sz="1100" b="1" i="1" dirty="0" err="1">
                <a:latin typeface="+mj-lt"/>
              </a:rPr>
              <a:t>Obesity</a:t>
            </a:r>
            <a:r>
              <a:rPr lang="it-IT" sz="1100" b="1" i="1" dirty="0">
                <a:latin typeface="+mj-lt"/>
              </a:rPr>
              <a:t> 2025 </a:t>
            </a:r>
            <a:endParaRPr lang="it-IT" sz="1100" b="1" i="1" dirty="0">
              <a:effectLst/>
              <a:latin typeface="+mj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1924CD-06C7-CB4E-AC46-1F14450B2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710" y="915807"/>
            <a:ext cx="8509236" cy="20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5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196FD12-2DB3-3049-8B21-311816C5A7D4}"/>
              </a:ext>
            </a:extLst>
          </p:cNvPr>
          <p:cNvSpPr/>
          <p:nvPr/>
        </p:nvSpPr>
        <p:spPr>
          <a:xfrm>
            <a:off x="264785" y="6642555"/>
            <a:ext cx="24673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effectLst/>
                <a:latin typeface="FSMe"/>
              </a:rPr>
              <a:t>Valladares</a:t>
            </a:r>
            <a:r>
              <a:rPr lang="it-IT" sz="800" dirty="0">
                <a:effectLst/>
                <a:latin typeface="FSMe"/>
              </a:rPr>
              <a:t> et al.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Methodist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DeBakey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Cardiovasc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J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 2025</a:t>
            </a:r>
            <a:endParaRPr lang="it-IT" dirty="0"/>
          </a:p>
        </p:txBody>
      </p:sp>
      <p:sp>
        <p:nvSpPr>
          <p:cNvPr id="12" name="Cornice 11">
            <a:extLst>
              <a:ext uri="{FF2B5EF4-FFF2-40B4-BE49-F238E27FC236}">
                <a16:creationId xmlns:a16="http://schemas.microsoft.com/office/drawing/2014/main" id="{CDAFA0A3-5767-3347-8DE4-9DECE8E97F7B}"/>
              </a:ext>
            </a:extLst>
          </p:cNvPr>
          <p:cNvSpPr/>
          <p:nvPr/>
        </p:nvSpPr>
        <p:spPr>
          <a:xfrm>
            <a:off x="8903381" y="3802954"/>
            <a:ext cx="2948184" cy="742542"/>
          </a:xfrm>
          <a:prstGeom prst="frame">
            <a:avLst>
              <a:gd name="adj1" fmla="val 3409"/>
            </a:avLst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F86A162-A641-A34A-83DE-9A90F28C1297}"/>
              </a:ext>
            </a:extLst>
          </p:cNvPr>
          <p:cNvGrpSpPr/>
          <p:nvPr/>
        </p:nvGrpSpPr>
        <p:grpSpPr>
          <a:xfrm>
            <a:off x="251533" y="337231"/>
            <a:ext cx="11940467" cy="5343003"/>
            <a:chOff x="251533" y="337231"/>
            <a:chExt cx="11940467" cy="5343003"/>
          </a:xfrm>
        </p:grpSpPr>
        <p:sp>
          <p:nvSpPr>
            <p:cNvPr id="3" name="Cornice 2">
              <a:extLst>
                <a:ext uri="{FF2B5EF4-FFF2-40B4-BE49-F238E27FC236}">
                  <a16:creationId xmlns:a16="http://schemas.microsoft.com/office/drawing/2014/main" id="{C6EC6113-28B6-1142-8DBB-AA87416FDC8E}"/>
                </a:ext>
              </a:extLst>
            </p:cNvPr>
            <p:cNvSpPr/>
            <p:nvPr/>
          </p:nvSpPr>
          <p:spPr>
            <a:xfrm>
              <a:off x="8903381" y="442739"/>
              <a:ext cx="2948184" cy="557800"/>
            </a:xfrm>
            <a:prstGeom prst="frame">
              <a:avLst>
                <a:gd name="adj1" fmla="val 3409"/>
              </a:avLst>
            </a:prstGeom>
            <a:solidFill>
              <a:srgbClr val="C0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6A4FFBC5-4EB3-844E-88B6-03B9FD20FE65}"/>
                </a:ext>
              </a:extLst>
            </p:cNvPr>
            <p:cNvGrpSpPr/>
            <p:nvPr/>
          </p:nvGrpSpPr>
          <p:grpSpPr>
            <a:xfrm>
              <a:off x="251533" y="337231"/>
              <a:ext cx="11940467" cy="5343003"/>
              <a:chOff x="-66519" y="191457"/>
              <a:chExt cx="11940467" cy="5343003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55B66696-7EF6-AA48-9720-49439EAA5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66519" y="854765"/>
                <a:ext cx="2879627" cy="2726843"/>
              </a:xfrm>
              <a:prstGeom prst="rect">
                <a:avLst/>
              </a:prstGeom>
            </p:spPr>
          </p:pic>
          <p:sp>
            <p:nvSpPr>
              <p:cNvPr id="8" name="Cornice 7">
                <a:extLst>
                  <a:ext uri="{FF2B5EF4-FFF2-40B4-BE49-F238E27FC236}">
                    <a16:creationId xmlns:a16="http://schemas.microsoft.com/office/drawing/2014/main" id="{22F4995C-9BA6-3243-87E6-420EADBAA5B6}"/>
                  </a:ext>
                </a:extLst>
              </p:cNvPr>
              <p:cNvSpPr/>
              <p:nvPr/>
            </p:nvSpPr>
            <p:spPr>
              <a:xfrm>
                <a:off x="7219700" y="274042"/>
                <a:ext cx="1365629" cy="5260418"/>
              </a:xfrm>
              <a:prstGeom prst="frame">
                <a:avLst>
                  <a:gd name="adj1" fmla="val 2926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F96A5055-D137-DA49-8A96-5C7D0662A931}"/>
                  </a:ext>
                </a:extLst>
              </p:cNvPr>
              <p:cNvGrpSpPr/>
              <p:nvPr/>
            </p:nvGrpSpPr>
            <p:grpSpPr>
              <a:xfrm>
                <a:off x="2414074" y="191457"/>
                <a:ext cx="9459874" cy="4927236"/>
                <a:chOff x="2511018" y="184617"/>
                <a:chExt cx="9287677" cy="4818534"/>
              </a:xfrm>
            </p:grpSpPr>
            <p:sp>
              <p:nvSpPr>
                <p:cNvPr id="11" name="Cornice 10">
                  <a:extLst>
                    <a:ext uri="{FF2B5EF4-FFF2-40B4-BE49-F238E27FC236}">
                      <a16:creationId xmlns:a16="http://schemas.microsoft.com/office/drawing/2014/main" id="{F8E79118-F88D-D843-88D4-FE0623ECDC92}"/>
                    </a:ext>
                  </a:extLst>
                </p:cNvPr>
                <p:cNvSpPr/>
                <p:nvPr/>
              </p:nvSpPr>
              <p:spPr>
                <a:xfrm>
                  <a:off x="3004809" y="3802954"/>
                  <a:ext cx="1142123" cy="742542"/>
                </a:xfrm>
                <a:prstGeom prst="frame">
                  <a:avLst>
                    <a:gd name="adj1" fmla="val 3409"/>
                  </a:avLst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" name="Immagine 3">
                  <a:extLst>
                    <a:ext uri="{FF2B5EF4-FFF2-40B4-BE49-F238E27FC236}">
                      <a16:creationId xmlns:a16="http://schemas.microsoft.com/office/drawing/2014/main" id="{EFDCFC15-4D13-1A44-8BA7-E25EBE524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78563" y="908229"/>
                  <a:ext cx="8920132" cy="4094922"/>
                </a:xfrm>
                <a:prstGeom prst="rect">
                  <a:avLst/>
                </a:prstGeom>
              </p:spPr>
            </p:pic>
            <p:pic>
              <p:nvPicPr>
                <p:cNvPr id="13" name="Immagine 12">
                  <a:extLst>
                    <a:ext uri="{FF2B5EF4-FFF2-40B4-BE49-F238E27FC236}">
                      <a16:creationId xmlns:a16="http://schemas.microsoft.com/office/drawing/2014/main" id="{C2B154C2-CCE7-BE4A-A59B-D75CCA5532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11018" y="184617"/>
                  <a:ext cx="9128054" cy="73446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45656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196FD12-2DB3-3049-8B21-311816C5A7D4}"/>
              </a:ext>
            </a:extLst>
          </p:cNvPr>
          <p:cNvSpPr/>
          <p:nvPr/>
        </p:nvSpPr>
        <p:spPr>
          <a:xfrm>
            <a:off x="9724658" y="6642556"/>
            <a:ext cx="24673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effectLst/>
                <a:latin typeface="FSMe"/>
              </a:rPr>
              <a:t>Valladares</a:t>
            </a:r>
            <a:r>
              <a:rPr lang="it-IT" sz="800" dirty="0">
                <a:effectLst/>
                <a:latin typeface="FSMe"/>
              </a:rPr>
              <a:t> et al.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Methodist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DeBakey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Cardiovasc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</a:t>
            </a:r>
            <a:r>
              <a:rPr lang="it-IT" sz="800" i="1" dirty="0" err="1">
                <a:solidFill>
                  <a:srgbClr val="3F3F3F"/>
                </a:solidFill>
                <a:effectLst/>
                <a:latin typeface="FSMe"/>
              </a:rPr>
              <a:t>J</a:t>
            </a:r>
            <a:r>
              <a:rPr lang="it-IT" sz="800" i="1" dirty="0">
                <a:solidFill>
                  <a:srgbClr val="3F3F3F"/>
                </a:solidFill>
                <a:effectLst/>
                <a:latin typeface="FSMe"/>
              </a:rPr>
              <a:t>  2025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2720A5E-07E2-BA4E-8C3B-8474AF226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6" y="1846727"/>
            <a:ext cx="2332047" cy="2486733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5BDCE8F1-9C9B-3149-A7FA-F5441CD1375B}"/>
              </a:ext>
            </a:extLst>
          </p:cNvPr>
          <p:cNvGrpSpPr/>
          <p:nvPr/>
        </p:nvGrpSpPr>
        <p:grpSpPr>
          <a:xfrm>
            <a:off x="2372139" y="328843"/>
            <a:ext cx="9501809" cy="6047913"/>
            <a:chOff x="2372139" y="328843"/>
            <a:chExt cx="9501809" cy="604791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411686-A39A-B04A-9759-C88F3D706ABE}"/>
                </a:ext>
              </a:extLst>
            </p:cNvPr>
            <p:cNvGrpSpPr/>
            <p:nvPr/>
          </p:nvGrpSpPr>
          <p:grpSpPr>
            <a:xfrm>
              <a:off x="2372139" y="328843"/>
              <a:ext cx="9501809" cy="6047913"/>
              <a:chOff x="1033669" y="419596"/>
              <a:chExt cx="10284329" cy="6330682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AEDFFD9D-4A8E-5340-95B1-9258F33F9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669" y="419596"/>
                <a:ext cx="10284329" cy="6113726"/>
              </a:xfrm>
              <a:prstGeom prst="rect">
                <a:avLst/>
              </a:prstGeom>
            </p:spPr>
          </p:pic>
          <p:sp>
            <p:nvSpPr>
              <p:cNvPr id="11" name="Cornice 10">
                <a:extLst>
                  <a:ext uri="{FF2B5EF4-FFF2-40B4-BE49-F238E27FC236}">
                    <a16:creationId xmlns:a16="http://schemas.microsoft.com/office/drawing/2014/main" id="{F3ECD2AD-46FE-1140-8386-08ACBDB3CAD5}"/>
                  </a:ext>
                </a:extLst>
              </p:cNvPr>
              <p:cNvSpPr/>
              <p:nvPr/>
            </p:nvSpPr>
            <p:spPr>
              <a:xfrm>
                <a:off x="6029740" y="597746"/>
                <a:ext cx="2186608" cy="6152532"/>
              </a:xfrm>
              <a:prstGeom prst="frame">
                <a:avLst>
                  <a:gd name="adj1" fmla="val 2926"/>
                </a:avLst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01BA96DA-E0E4-444B-8B1A-A100E7DC9A13}"/>
                </a:ext>
              </a:extLst>
            </p:cNvPr>
            <p:cNvSpPr/>
            <p:nvPr/>
          </p:nvSpPr>
          <p:spPr>
            <a:xfrm>
              <a:off x="10243930" y="1389526"/>
              <a:ext cx="1630018" cy="19367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Freccia giù 5">
              <a:extLst>
                <a:ext uri="{FF2B5EF4-FFF2-40B4-BE49-F238E27FC236}">
                  <a16:creationId xmlns:a16="http://schemas.microsoft.com/office/drawing/2014/main" id="{9B70673A-74CE-D146-956E-28668506A219}"/>
                </a:ext>
              </a:extLst>
            </p:cNvPr>
            <p:cNvSpPr/>
            <p:nvPr/>
          </p:nvSpPr>
          <p:spPr>
            <a:xfrm>
              <a:off x="10933043" y="1696278"/>
              <a:ext cx="265044" cy="135172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5600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2B6CBD5-2069-F64F-A153-458C5915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8" y="409925"/>
            <a:ext cx="4770783" cy="357808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C76A728-807D-E844-BA54-5B51EC275701}"/>
              </a:ext>
            </a:extLst>
          </p:cNvPr>
          <p:cNvSpPr/>
          <p:nvPr/>
        </p:nvSpPr>
        <p:spPr>
          <a:xfrm>
            <a:off x="2760195" y="0"/>
            <a:ext cx="6833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effectLst/>
              </a:rPr>
              <a:t>Potential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adverse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effects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associated</a:t>
            </a:r>
            <a:r>
              <a:rPr lang="it-IT" sz="2400" b="1" dirty="0">
                <a:effectLst/>
              </a:rPr>
              <a:t> with GLP1-RAs. </a:t>
            </a:r>
            <a:endParaRPr lang="it-IT" sz="24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DBC90BE-EB58-AD4C-B26A-5AD74C67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447" y="2026002"/>
            <a:ext cx="5016500" cy="30607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50F205F-161D-C14B-8D41-5321A5C39875}"/>
              </a:ext>
            </a:extLst>
          </p:cNvPr>
          <p:cNvSpPr/>
          <p:nvPr/>
        </p:nvSpPr>
        <p:spPr>
          <a:xfrm>
            <a:off x="8815912" y="5129178"/>
            <a:ext cx="2859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SAE: Severe </a:t>
            </a:r>
            <a:r>
              <a:rPr lang="it-IT" sz="1200" dirty="0" err="1"/>
              <a:t>hypoglycemia</a:t>
            </a:r>
            <a:r>
              <a:rPr lang="it-IT" sz="1200" dirty="0"/>
              <a:t> and </a:t>
            </a:r>
            <a:r>
              <a:rPr lang="it-IT" sz="1200" dirty="0" err="1"/>
              <a:t>pancreatitis</a:t>
            </a:r>
            <a:endParaRPr lang="it-IT" sz="1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F9B08C-95A6-5B46-8353-E00679FD4DE7}"/>
              </a:ext>
            </a:extLst>
          </p:cNvPr>
          <p:cNvSpPr txBox="1"/>
          <p:nvPr/>
        </p:nvSpPr>
        <p:spPr>
          <a:xfrm>
            <a:off x="9880253" y="6175514"/>
            <a:ext cx="19207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err="1"/>
              <a:t>Feier</a:t>
            </a:r>
            <a:r>
              <a:rPr lang="it-IT" sz="1100" i="1" dirty="0"/>
              <a:t> CVI, </a:t>
            </a:r>
            <a:r>
              <a:rPr lang="it-IT" sz="1100" i="1" dirty="0" err="1"/>
              <a:t>Int</a:t>
            </a:r>
            <a:r>
              <a:rPr lang="it-IT" sz="1100" i="1" dirty="0"/>
              <a:t>. </a:t>
            </a:r>
            <a:r>
              <a:rPr lang="it-IT" sz="1100" i="1" dirty="0" err="1"/>
              <a:t>J</a:t>
            </a:r>
            <a:r>
              <a:rPr lang="it-IT" sz="1100" i="1" dirty="0"/>
              <a:t>. </a:t>
            </a:r>
            <a:r>
              <a:rPr lang="it-IT" sz="1100" i="1" dirty="0" err="1"/>
              <a:t>Mol</a:t>
            </a:r>
            <a:r>
              <a:rPr lang="it-IT" sz="1100" i="1" dirty="0"/>
              <a:t>. Sci. </a:t>
            </a:r>
            <a:r>
              <a:rPr lang="it-IT" sz="1100" b="1" dirty="0"/>
              <a:t>2024 </a:t>
            </a:r>
            <a:endParaRPr lang="it-IT" sz="1100" dirty="0"/>
          </a:p>
          <a:p>
            <a:endParaRPr lang="it-IT" sz="11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DEA8FB0-C56A-4E4C-960C-82487DC9940A}"/>
              </a:ext>
            </a:extLst>
          </p:cNvPr>
          <p:cNvSpPr/>
          <p:nvPr/>
        </p:nvSpPr>
        <p:spPr>
          <a:xfrm>
            <a:off x="47251" y="3267112"/>
            <a:ext cx="1426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effectLst/>
                <a:latin typeface="AdvOT1deab444.I"/>
              </a:rPr>
              <a:t>Smits</a:t>
            </a:r>
            <a:r>
              <a:rPr lang="it-IT" sz="800" dirty="0">
                <a:effectLst/>
                <a:latin typeface="AdvOT1deab444.I"/>
              </a:rPr>
              <a:t> MM. Front. </a:t>
            </a:r>
            <a:r>
              <a:rPr lang="it-IT" sz="800" dirty="0" err="1">
                <a:effectLst/>
                <a:latin typeface="AdvOT1deab444.I"/>
              </a:rPr>
              <a:t>Endocrinol</a:t>
            </a:r>
            <a:r>
              <a:rPr lang="it-IT" sz="800" dirty="0">
                <a:effectLst/>
                <a:latin typeface="AdvOT1deab444.I"/>
              </a:rPr>
              <a:t>. </a:t>
            </a:r>
            <a:endParaRPr lang="it-IT" dirty="0">
              <a:effectLst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DC29590-0AC8-864E-9FA1-852F63380EE6}"/>
              </a:ext>
            </a:extLst>
          </p:cNvPr>
          <p:cNvSpPr/>
          <p:nvPr/>
        </p:nvSpPr>
        <p:spPr>
          <a:xfrm>
            <a:off x="119269" y="6606401"/>
            <a:ext cx="15856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 err="1">
                <a:latin typeface="AdvTTeb5f0e55.I"/>
              </a:rPr>
              <a:t>Kommu</a:t>
            </a:r>
            <a:r>
              <a:rPr lang="it-IT" sz="800" dirty="0">
                <a:latin typeface="AdvTTeb5f0e55.I"/>
              </a:rPr>
              <a:t> </a:t>
            </a:r>
            <a:r>
              <a:rPr lang="it-IT" sz="800" dirty="0" err="1">
                <a:latin typeface="AdvTTeb5f0e55.I"/>
              </a:rPr>
              <a:t>S</a:t>
            </a:r>
            <a:r>
              <a:rPr lang="it-IT" sz="800" dirty="0">
                <a:latin typeface="AdvTTeb5f0e55.I"/>
              </a:rPr>
              <a:t>, </a:t>
            </a:r>
            <a:r>
              <a:rPr lang="it-IT" sz="800" dirty="0" err="1">
                <a:latin typeface="AdvTTeb5f0e55.I"/>
              </a:rPr>
              <a:t>Obesity</a:t>
            </a:r>
            <a:r>
              <a:rPr lang="it-IT" sz="800" dirty="0">
                <a:latin typeface="AdvTTeb5f0e55.I"/>
              </a:rPr>
              <a:t> </a:t>
            </a:r>
            <a:r>
              <a:rPr lang="it-IT" sz="800" dirty="0" err="1">
                <a:latin typeface="AdvTTeb5f0e55.I"/>
              </a:rPr>
              <a:t>Reviews</a:t>
            </a:r>
            <a:r>
              <a:rPr lang="it-IT" sz="800" dirty="0">
                <a:latin typeface="AdvTTeb5f0e55.I"/>
              </a:rPr>
              <a:t>. </a:t>
            </a:r>
            <a:r>
              <a:rPr lang="it-IT" sz="800" dirty="0">
                <a:latin typeface="AdvTTa9c1b374"/>
              </a:rPr>
              <a:t>2024 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74A2786-14DA-5F43-B5FB-DC33E6BF9D66}"/>
              </a:ext>
            </a:extLst>
          </p:cNvPr>
          <p:cNvSpPr/>
          <p:nvPr/>
        </p:nvSpPr>
        <p:spPr>
          <a:xfrm>
            <a:off x="7099412" y="1675749"/>
            <a:ext cx="4239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Aggregate </a:t>
            </a:r>
            <a:r>
              <a:rPr lang="it-IT" sz="1400" dirty="0" err="1"/>
              <a:t>mean</a:t>
            </a:r>
            <a:r>
              <a:rPr lang="it-IT" sz="1400" dirty="0"/>
              <a:t> </a:t>
            </a:r>
            <a:r>
              <a:rPr lang="it-IT" sz="1400" dirty="0" err="1"/>
              <a:t>values</a:t>
            </a:r>
            <a:r>
              <a:rPr lang="it-IT" sz="1400" dirty="0"/>
              <a:t> with </a:t>
            </a:r>
            <a:r>
              <a:rPr lang="it-IT" sz="1400" dirty="0" err="1"/>
              <a:t>adverse</a:t>
            </a:r>
            <a:r>
              <a:rPr lang="it-IT" sz="1400" dirty="0"/>
              <a:t> </a:t>
            </a:r>
            <a:r>
              <a:rPr lang="it-IT" sz="1400" dirty="0" err="1"/>
              <a:t>events</a:t>
            </a:r>
            <a:r>
              <a:rPr lang="it-IT" sz="1400" dirty="0"/>
              <a:t> and </a:t>
            </a:r>
            <a:r>
              <a:rPr lang="it-IT" sz="1400" dirty="0" err="1"/>
              <a:t>complications</a:t>
            </a:r>
            <a:r>
              <a:rPr lang="it-IT" sz="1400" dirty="0"/>
              <a:t> </a:t>
            </a:r>
            <a:r>
              <a:rPr lang="it-IT" sz="1400" dirty="0" err="1"/>
              <a:t>across</a:t>
            </a:r>
            <a:r>
              <a:rPr lang="it-IT" sz="1400" dirty="0"/>
              <a:t> </a:t>
            </a:r>
            <a:r>
              <a:rPr lang="it-IT" sz="1400" dirty="0" err="1"/>
              <a:t>all</a:t>
            </a:r>
            <a:r>
              <a:rPr lang="it-IT" sz="1400" dirty="0"/>
              <a:t> </a:t>
            </a:r>
            <a:r>
              <a:rPr lang="it-IT" sz="1400" dirty="0" err="1"/>
              <a:t>studies</a:t>
            </a:r>
            <a:r>
              <a:rPr lang="it-IT" sz="1400" dirty="0"/>
              <a:t> with </a:t>
            </a:r>
            <a:r>
              <a:rPr lang="it-IT" sz="1400" dirty="0" err="1"/>
              <a:t>semaglutide</a:t>
            </a:r>
            <a:endParaRPr lang="it-IT" sz="14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8571669-F4AE-EF47-939B-065614AC0B1B}"/>
              </a:ext>
            </a:extLst>
          </p:cNvPr>
          <p:cNvGrpSpPr/>
          <p:nvPr/>
        </p:nvGrpSpPr>
        <p:grpSpPr>
          <a:xfrm>
            <a:off x="243187" y="3549525"/>
            <a:ext cx="5034016" cy="3308475"/>
            <a:chOff x="243187" y="3549525"/>
            <a:chExt cx="5034016" cy="330847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2A108D9-83DC-2B42-A161-DE11996D8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187" y="3549525"/>
              <a:ext cx="5034016" cy="3308475"/>
            </a:xfrm>
            <a:prstGeom prst="rect">
              <a:avLst/>
            </a:prstGeom>
          </p:spPr>
        </p:pic>
        <p:sp>
          <p:nvSpPr>
            <p:cNvPr id="4" name="Cornice 3">
              <a:extLst>
                <a:ext uri="{FF2B5EF4-FFF2-40B4-BE49-F238E27FC236}">
                  <a16:creationId xmlns:a16="http://schemas.microsoft.com/office/drawing/2014/main" id="{F51C1A36-6BBD-FB46-8683-A9B4E148D47C}"/>
                </a:ext>
              </a:extLst>
            </p:cNvPr>
            <p:cNvSpPr/>
            <p:nvPr/>
          </p:nvSpPr>
          <p:spPr>
            <a:xfrm>
              <a:off x="243187" y="5129178"/>
              <a:ext cx="856743" cy="688526"/>
            </a:xfrm>
            <a:prstGeom prst="fram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36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BB7DA92F-2427-AB41-9543-D84DF68B302A}"/>
              </a:ext>
            </a:extLst>
          </p:cNvPr>
          <p:cNvGrpSpPr/>
          <p:nvPr/>
        </p:nvGrpSpPr>
        <p:grpSpPr>
          <a:xfrm>
            <a:off x="-186141" y="994588"/>
            <a:ext cx="5765306" cy="4622881"/>
            <a:chOff x="288459" y="412945"/>
            <a:chExt cx="3905856" cy="290454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168B7BE-87F5-5A4C-BCAC-9FB462A2EB62}"/>
                </a:ext>
              </a:extLst>
            </p:cNvPr>
            <p:cNvGrpSpPr/>
            <p:nvPr/>
          </p:nvGrpSpPr>
          <p:grpSpPr>
            <a:xfrm>
              <a:off x="288459" y="412945"/>
              <a:ext cx="3905856" cy="2904543"/>
              <a:chOff x="208946" y="401860"/>
              <a:chExt cx="3905856" cy="2904543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C2B6CBD5-2069-F64F-A153-458C59157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8946" y="401860"/>
                <a:ext cx="3872724" cy="2904543"/>
              </a:xfrm>
              <a:prstGeom prst="rect">
                <a:avLst/>
              </a:prstGeom>
            </p:spPr>
          </p:pic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EC358D5D-506B-A94A-8B5B-53DFFDF1EE71}"/>
                  </a:ext>
                </a:extLst>
              </p:cNvPr>
              <p:cNvSpPr/>
              <p:nvPr/>
            </p:nvSpPr>
            <p:spPr>
              <a:xfrm>
                <a:off x="784639" y="649356"/>
                <a:ext cx="1136926" cy="225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03665185-8E86-9241-85FA-362C34818033}"/>
                  </a:ext>
                </a:extLst>
              </p:cNvPr>
              <p:cNvSpPr/>
              <p:nvPr/>
            </p:nvSpPr>
            <p:spPr>
              <a:xfrm>
                <a:off x="393700" y="1305832"/>
                <a:ext cx="1136926" cy="225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051D7B7A-1A7B-3A4D-A098-100BAB507F22}"/>
                  </a:ext>
                </a:extLst>
              </p:cNvPr>
              <p:cNvSpPr/>
              <p:nvPr/>
            </p:nvSpPr>
            <p:spPr>
              <a:xfrm>
                <a:off x="466588" y="1550996"/>
                <a:ext cx="1136926" cy="225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1C1B49ED-7608-0148-9620-CEC88254A23B}"/>
                  </a:ext>
                </a:extLst>
              </p:cNvPr>
              <p:cNvSpPr/>
              <p:nvPr/>
            </p:nvSpPr>
            <p:spPr>
              <a:xfrm>
                <a:off x="426832" y="2226857"/>
                <a:ext cx="1136926" cy="225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235CF289-164B-6348-AF94-BD4D1CAA2DF1}"/>
                  </a:ext>
                </a:extLst>
              </p:cNvPr>
              <p:cNvSpPr/>
              <p:nvPr/>
            </p:nvSpPr>
            <p:spPr>
              <a:xfrm>
                <a:off x="2507422" y="1438352"/>
                <a:ext cx="1136926" cy="225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BB29C214-8FFF-9341-B932-A0C14F8C1105}"/>
                  </a:ext>
                </a:extLst>
              </p:cNvPr>
              <p:cNvSpPr/>
              <p:nvPr/>
            </p:nvSpPr>
            <p:spPr>
              <a:xfrm>
                <a:off x="2507422" y="1816036"/>
                <a:ext cx="1574248" cy="278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E366F6A3-D46E-5B4A-A35E-D9F2A2B68416}"/>
                  </a:ext>
                </a:extLst>
              </p:cNvPr>
              <p:cNvSpPr/>
              <p:nvPr/>
            </p:nvSpPr>
            <p:spPr>
              <a:xfrm>
                <a:off x="2540554" y="2047948"/>
                <a:ext cx="1574248" cy="278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D696554-9C4E-084B-B1F1-CC3186E20FB4}"/>
                </a:ext>
              </a:extLst>
            </p:cNvPr>
            <p:cNvSpPr/>
            <p:nvPr/>
          </p:nvSpPr>
          <p:spPr>
            <a:xfrm>
              <a:off x="512973" y="2032536"/>
              <a:ext cx="1136926" cy="22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0C76A728-807D-E844-BA54-5B51EC275701}"/>
              </a:ext>
            </a:extLst>
          </p:cNvPr>
          <p:cNvSpPr/>
          <p:nvPr/>
        </p:nvSpPr>
        <p:spPr>
          <a:xfrm>
            <a:off x="2944337" y="-16077"/>
            <a:ext cx="6833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effectLst/>
              </a:rPr>
              <a:t>Potential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adverse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effects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associated</a:t>
            </a:r>
            <a:r>
              <a:rPr lang="it-IT" sz="2400" b="1" dirty="0">
                <a:effectLst/>
              </a:rPr>
              <a:t> with GLP1-RAs. </a:t>
            </a:r>
            <a:endParaRPr lang="it-IT" sz="24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D41414-5400-1B49-AB7E-BD4C9201E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652" y="1061200"/>
            <a:ext cx="7172566" cy="246159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86E72AA-96D2-6D46-8EB9-49473A7CC686}"/>
              </a:ext>
            </a:extLst>
          </p:cNvPr>
          <p:cNvSpPr/>
          <p:nvPr/>
        </p:nvSpPr>
        <p:spPr>
          <a:xfrm>
            <a:off x="5181724" y="671423"/>
            <a:ext cx="5327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STIXTwoText" pitchFamily="2" charset="0"/>
              </a:rPr>
              <a:t>Yearly</a:t>
            </a:r>
            <a:r>
              <a:rPr lang="it-IT" dirty="0">
                <a:latin typeface="STIXTwoText" pitchFamily="2" charset="0"/>
              </a:rPr>
              <a:t> trend of </a:t>
            </a:r>
            <a:r>
              <a:rPr lang="it-IT" dirty="0" err="1">
                <a:latin typeface="STIXTwoText" pitchFamily="2" charset="0"/>
              </a:rPr>
              <a:t>reported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thyroid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cancers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associated</a:t>
            </a:r>
            <a:r>
              <a:rPr lang="it-IT" dirty="0">
                <a:latin typeface="STIXTwoText" pitchFamily="2" charset="0"/>
              </a:rPr>
              <a:t> with GLP-1 </a:t>
            </a:r>
            <a:r>
              <a:rPr lang="it-IT" dirty="0" err="1">
                <a:latin typeface="STIXTwoText" pitchFamily="2" charset="0"/>
              </a:rPr>
              <a:t>receptor</a:t>
            </a:r>
            <a:r>
              <a:rPr lang="it-IT" dirty="0">
                <a:latin typeface="STIXTwoText" pitchFamily="2" charset="0"/>
              </a:rPr>
              <a:t> </a:t>
            </a:r>
            <a:r>
              <a:rPr lang="it-IT" dirty="0" err="1">
                <a:latin typeface="STIXTwoText" pitchFamily="2" charset="0"/>
              </a:rPr>
              <a:t>agonists</a:t>
            </a:r>
            <a:r>
              <a:rPr lang="it-IT" dirty="0">
                <a:latin typeface="STIXTwoText" pitchFamily="2" charset="0"/>
              </a:rPr>
              <a:t>. </a:t>
            </a:r>
            <a:endParaRPr lang="it-IT" dirty="0">
              <a:effectLst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DC91FA-5EDD-CD4E-BD29-ECAA9D987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607" y="3447172"/>
            <a:ext cx="3906629" cy="35159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85D962D-B208-EB4D-9328-129C7758D94B}"/>
              </a:ext>
            </a:extLst>
          </p:cNvPr>
          <p:cNvSpPr/>
          <p:nvPr/>
        </p:nvSpPr>
        <p:spPr>
          <a:xfrm>
            <a:off x="930063" y="6409009"/>
            <a:ext cx="21627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i="1" dirty="0" err="1">
                <a:effectLst/>
                <a:latin typeface="STIXTwoText" pitchFamily="2" charset="0"/>
              </a:rPr>
              <a:t>Endocrinology</a:t>
            </a:r>
            <a:r>
              <a:rPr lang="it-IT" sz="800" i="1" dirty="0">
                <a:effectLst/>
                <a:latin typeface="STIXTwoText" pitchFamily="2" charset="0"/>
              </a:rPr>
              <a:t>, </a:t>
            </a:r>
            <a:r>
              <a:rPr lang="it-IT" sz="800" i="1" dirty="0" err="1">
                <a:effectLst/>
                <a:latin typeface="STIXTwoText" pitchFamily="2" charset="0"/>
              </a:rPr>
              <a:t>Diabetes</a:t>
            </a:r>
            <a:r>
              <a:rPr lang="it-IT" sz="800" i="1" dirty="0">
                <a:effectLst/>
                <a:latin typeface="STIXTwoText" pitchFamily="2" charset="0"/>
              </a:rPr>
              <a:t> &amp; </a:t>
            </a:r>
            <a:r>
              <a:rPr lang="it-IT" sz="800" i="1" dirty="0" err="1">
                <a:effectLst/>
                <a:latin typeface="STIXTwoText" pitchFamily="2" charset="0"/>
              </a:rPr>
              <a:t>Metabolism</a:t>
            </a:r>
            <a:r>
              <a:rPr lang="it-IT" sz="800" i="1" dirty="0">
                <a:effectLst/>
                <a:latin typeface="STIXTwoText" pitchFamily="2" charset="0"/>
              </a:rPr>
              <a:t>, </a:t>
            </a:r>
            <a:r>
              <a:rPr lang="it-IT" sz="800" dirty="0">
                <a:effectLst/>
                <a:latin typeface="STIXTwoText" pitchFamily="2" charset="0"/>
              </a:rPr>
              <a:t>2025 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DB4BE94-9869-CB46-873B-248C48A05504}"/>
              </a:ext>
            </a:extLst>
          </p:cNvPr>
          <p:cNvSpPr/>
          <p:nvPr/>
        </p:nvSpPr>
        <p:spPr>
          <a:xfrm>
            <a:off x="453336" y="2293119"/>
            <a:ext cx="1136926" cy="22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83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37E63C6-FD8A-D843-9D0F-6DD9FE3A0B44}"/>
              </a:ext>
            </a:extLst>
          </p:cNvPr>
          <p:cNvSpPr/>
          <p:nvPr/>
        </p:nvSpPr>
        <p:spPr>
          <a:xfrm>
            <a:off x="1075481" y="175893"/>
            <a:ext cx="1031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/>
              <a:t>The impact of </a:t>
            </a:r>
            <a:r>
              <a:rPr lang="it-IT" sz="2000" b="1" dirty="0" err="1"/>
              <a:t>significant</a:t>
            </a:r>
            <a:r>
              <a:rPr lang="it-IT" sz="2000" b="1" dirty="0"/>
              <a:t> </a:t>
            </a:r>
            <a:r>
              <a:rPr lang="it-IT" sz="2000" b="1" dirty="0" err="1"/>
              <a:t>weight</a:t>
            </a:r>
            <a:r>
              <a:rPr lang="it-IT" sz="2000" b="1" dirty="0"/>
              <a:t> </a:t>
            </a:r>
            <a:r>
              <a:rPr lang="it-IT" sz="2000" b="1" dirty="0" err="1"/>
              <a:t>reduction</a:t>
            </a:r>
            <a:r>
              <a:rPr lang="it-IT" sz="2000" b="1" dirty="0"/>
              <a:t> </a:t>
            </a:r>
            <a:r>
              <a:rPr lang="it-IT" sz="2000" b="1" dirty="0" err="1"/>
              <a:t>achieved</a:t>
            </a:r>
            <a:r>
              <a:rPr lang="it-IT" sz="2000" b="1" dirty="0"/>
              <a:t> by </a:t>
            </a:r>
            <a:r>
              <a:rPr lang="it-IT" sz="2000" b="1" dirty="0" err="1"/>
              <a:t>incretin-based</a:t>
            </a:r>
            <a:r>
              <a:rPr lang="it-IT" sz="2000" b="1" dirty="0"/>
              <a:t> anti-</a:t>
            </a:r>
            <a:r>
              <a:rPr lang="it-IT" sz="2000" b="1" dirty="0" err="1"/>
              <a:t>obesity</a:t>
            </a:r>
            <a:r>
              <a:rPr lang="it-IT" sz="2000" b="1" dirty="0"/>
              <a:t> </a:t>
            </a:r>
            <a:r>
              <a:rPr lang="it-IT" sz="2000" b="1" dirty="0" err="1"/>
              <a:t>medications</a:t>
            </a:r>
            <a:r>
              <a:rPr lang="it-IT" sz="2000" b="1" dirty="0"/>
              <a:t> </a:t>
            </a:r>
          </a:p>
          <a:p>
            <a:pPr algn="ctr"/>
            <a:r>
              <a:rPr lang="it-IT" sz="2000" b="1" dirty="0"/>
              <a:t>and </a:t>
            </a:r>
            <a:r>
              <a:rPr lang="it-IT" sz="2000" b="1" dirty="0" err="1"/>
              <a:t>bariatric</a:t>
            </a:r>
            <a:r>
              <a:rPr lang="it-IT" sz="2000" b="1" dirty="0"/>
              <a:t> </a:t>
            </a:r>
            <a:r>
              <a:rPr lang="it-IT" sz="2000" b="1" dirty="0" err="1"/>
              <a:t>surgery</a:t>
            </a:r>
            <a:r>
              <a:rPr lang="it-IT" sz="2000" b="1" dirty="0"/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1F3149-B805-FF49-B447-B597C9317DAD}"/>
              </a:ext>
            </a:extLst>
          </p:cNvPr>
          <p:cNvSpPr/>
          <p:nvPr/>
        </p:nvSpPr>
        <p:spPr>
          <a:xfrm>
            <a:off x="9989177" y="6422287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i="1" dirty="0" err="1">
                <a:latin typeface="CharisSIL"/>
              </a:rPr>
              <a:t>Stefanakis</a:t>
            </a:r>
            <a:r>
              <a:rPr lang="it-IT" sz="800" i="1" dirty="0">
                <a:latin typeface="CharisSIL"/>
              </a:rPr>
              <a:t> K, </a:t>
            </a:r>
            <a:r>
              <a:rPr lang="it-IT" sz="800" i="1" dirty="0" err="1">
                <a:latin typeface="CharisSIL"/>
              </a:rPr>
              <a:t>Metabolism</a:t>
            </a:r>
            <a:r>
              <a:rPr lang="it-IT" sz="800" i="1" dirty="0">
                <a:latin typeface="CharisSIL"/>
              </a:rPr>
              <a:t> 161 (2024) 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3BA9D8-FACC-2345-BC7E-3EE1EDB4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1" y="1331014"/>
            <a:ext cx="3502234" cy="26951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A1BCF6-261F-E34C-A597-CE7BD8B4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125" y="1191866"/>
            <a:ext cx="8442023" cy="47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80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1219</Words>
  <Application>Microsoft Macintosh PowerPoint</Application>
  <PresentationFormat>Widescreen</PresentationFormat>
  <Paragraphs>109</Paragraphs>
  <Slides>31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9" baseType="lpstr">
      <vt:lpstr>AdvOT1deab444.I</vt:lpstr>
      <vt:lpstr>AdvTTa9c1b374</vt:lpstr>
      <vt:lpstr>AdvTTeb5f0e55.I</vt:lpstr>
      <vt:lpstr>Arial</vt:lpstr>
      <vt:lpstr>Calibri</vt:lpstr>
      <vt:lpstr>Calibri Light</vt:lpstr>
      <vt:lpstr>CharisSIL</vt:lpstr>
      <vt:lpstr>FSMe</vt:lpstr>
      <vt:lpstr>Helvetica</vt:lpstr>
      <vt:lpstr>HelveticaNeueLTStd</vt:lpstr>
      <vt:lpstr>Lato</vt:lpstr>
      <vt:lpstr>MyriadPro</vt:lpstr>
      <vt:lpstr>STIX</vt:lpstr>
      <vt:lpstr>STIXTwoText</vt:lpstr>
      <vt:lpstr>Times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  <vt:lpstr>Weight loss and Bone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Nannipieri</dc:creator>
  <cp:lastModifiedBy>Monica Nannipieri</cp:lastModifiedBy>
  <cp:revision>46</cp:revision>
  <dcterms:created xsi:type="dcterms:W3CDTF">2025-04-05T09:59:07Z</dcterms:created>
  <dcterms:modified xsi:type="dcterms:W3CDTF">2025-05-12T19:34:34Z</dcterms:modified>
</cp:coreProperties>
</file>